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21F4437-CF83-48EA-A51D-DBEF1FDCEC3A}" type="datetimeFigureOut">
              <a:rPr lang="en-US" smtClean="0"/>
              <a:t>1/19/2017</a:t>
            </a:fld>
            <a:endParaRPr lang="en-US"/>
          </a:p>
        </p:txBody>
      </p:sp>
      <p:sp>
        <p:nvSpPr>
          <p:cNvPr id="8" name="Slide Number Placeholder 7"/>
          <p:cNvSpPr>
            <a:spLocks noGrp="1"/>
          </p:cNvSpPr>
          <p:nvPr>
            <p:ph type="sldNum" sz="quarter" idx="11"/>
          </p:nvPr>
        </p:nvSpPr>
        <p:spPr/>
        <p:txBody>
          <a:bodyPr/>
          <a:lstStyle/>
          <a:p>
            <a:fld id="{B440E46C-F97B-4C61-844B-6AF9179053E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F4437-CF83-48EA-A51D-DBEF1FDCEC3A}"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1F4437-CF83-48EA-A51D-DBEF1FDCEC3A}"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21F4437-CF83-48EA-A51D-DBEF1FDCEC3A}"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1F4437-CF83-48EA-A51D-DBEF1FDCEC3A}"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0E46C-F97B-4C61-844B-6AF9179053E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21F4437-CF83-48EA-A51D-DBEF1FDCEC3A}"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0E46C-F97B-4C61-844B-6AF9179053E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21F4437-CF83-48EA-A51D-DBEF1FDCEC3A}"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0E46C-F97B-4C61-844B-6AF9179053E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1F4437-CF83-48EA-A51D-DBEF1FDCEC3A}"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F4437-CF83-48EA-A51D-DBEF1FDCEC3A}"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4437-CF83-48EA-A51D-DBEF1FDCEC3A}"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1F4437-CF83-48EA-A51D-DBEF1FDCEC3A}"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0E46C-F97B-4C61-844B-6AF9179053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21F4437-CF83-48EA-A51D-DBEF1FDCEC3A}" type="datetimeFigureOut">
              <a:rPr lang="en-US" smtClean="0"/>
              <a:t>1/19/2017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440E46C-F97B-4C61-844B-6AF9179053E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grammar.about.com/od/il/g/ingformterm.htm" TargetMode="External"/><Relationship Id="rId2" Type="http://schemas.openxmlformats.org/officeDocument/2006/relationships/hyperlink" Target="http://grammar.about.com/od/mo/g/nounterm.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 and Rhetorical Devices</a:t>
            </a:r>
            <a:endParaRPr lang="en-US" dirty="0"/>
          </a:p>
        </p:txBody>
      </p:sp>
      <p:pic>
        <p:nvPicPr>
          <p:cNvPr id="1026" name="Picture 2" descr="C:\Users\sdb16177\AppData\Local\Microsoft\Windows\Temporary Internet Files\Content.IE5\820IAGV4\MM900295151[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52601" y="4774474"/>
            <a:ext cx="5843586" cy="162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374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Aphorism</a:t>
            </a:r>
            <a:endParaRPr lang="en-US" dirty="0"/>
          </a:p>
        </p:txBody>
      </p:sp>
      <p:sp>
        <p:nvSpPr>
          <p:cNvPr id="3" name="Content Placeholder 2"/>
          <p:cNvSpPr>
            <a:spLocks noGrp="1"/>
          </p:cNvSpPr>
          <p:nvPr>
            <p:ph idx="1"/>
          </p:nvPr>
        </p:nvSpPr>
        <p:spPr/>
        <p:txBody>
          <a:bodyPr>
            <a:normAutofit fontScale="92500" lnSpcReduction="20000"/>
          </a:bodyPr>
          <a:lstStyle/>
          <a:p>
            <a:r>
              <a:rPr lang="en-US" sz="4000" b="1" dirty="0" smtClean="0">
                <a:solidFill>
                  <a:srgbClr val="7030A0"/>
                </a:solidFill>
              </a:rPr>
              <a:t>A concise statement of truth (principle).</a:t>
            </a:r>
          </a:p>
          <a:p>
            <a:r>
              <a:rPr lang="en-US" b="1" dirty="0">
                <a:solidFill>
                  <a:srgbClr val="C00000"/>
                </a:solidFill>
              </a:rPr>
              <a:t>If you always do what you always did, you will always get what you always got."</a:t>
            </a:r>
            <a:r>
              <a:rPr lang="en-US" dirty="0"/>
              <a:t/>
            </a:r>
            <a:br>
              <a:rPr lang="en-US" dirty="0"/>
            </a:br>
            <a:r>
              <a:rPr lang="en-US" dirty="0"/>
              <a:t>(Jackie "Moms" </a:t>
            </a:r>
            <a:r>
              <a:rPr lang="en-US" dirty="0" err="1"/>
              <a:t>Mabley</a:t>
            </a:r>
            <a:r>
              <a:rPr lang="en-US" dirty="0" smtClean="0"/>
              <a:t>)</a:t>
            </a:r>
          </a:p>
          <a:p>
            <a:r>
              <a:rPr lang="en-US" b="1" dirty="0">
                <a:solidFill>
                  <a:srgbClr val="00B050"/>
                </a:solidFill>
              </a:rPr>
              <a:t>Your children need your presence more than your presents."</a:t>
            </a:r>
            <a:r>
              <a:rPr lang="en-US" dirty="0"/>
              <a:t/>
            </a:r>
            <a:br>
              <a:rPr lang="en-US" dirty="0"/>
            </a:br>
            <a:r>
              <a:rPr lang="en-US" dirty="0"/>
              <a:t>(Jesse Jackson</a:t>
            </a:r>
            <a:r>
              <a:rPr lang="en-US" dirty="0" smtClean="0"/>
              <a:t>)</a:t>
            </a:r>
          </a:p>
          <a:p>
            <a:r>
              <a:rPr lang="en-US" dirty="0"/>
              <a:t>"</a:t>
            </a:r>
            <a:r>
              <a:rPr lang="en-US" b="1" dirty="0">
                <a:solidFill>
                  <a:schemeClr val="tx1">
                    <a:lumMod val="95000"/>
                    <a:lumOff val="5000"/>
                  </a:schemeClr>
                </a:solidFill>
              </a:rPr>
              <a:t>I disapprove of what you say, but I will defend to the death your right to say it."</a:t>
            </a:r>
            <a:br>
              <a:rPr lang="en-US" b="1" dirty="0">
                <a:solidFill>
                  <a:schemeClr val="tx1">
                    <a:lumMod val="95000"/>
                    <a:lumOff val="5000"/>
                  </a:schemeClr>
                </a:solidFill>
              </a:rPr>
            </a:br>
            <a:r>
              <a:rPr lang="en-US" dirty="0"/>
              <a:t>(often attributed to Voltaire, the words are in fact </a:t>
            </a:r>
            <a:r>
              <a:rPr lang="en-US" dirty="0" err="1"/>
              <a:t>Tallentyre's</a:t>
            </a:r>
            <a:r>
              <a:rPr lang="en-US" dirty="0"/>
              <a:t> summary of Voltaire's attitude toward Helvetius after the burning of the latter's </a:t>
            </a:r>
            <a:r>
              <a:rPr lang="en-US" dirty="0" smtClean="0"/>
              <a:t>writings)</a:t>
            </a:r>
            <a:endParaRPr lang="en-US" dirty="0"/>
          </a:p>
        </p:txBody>
      </p:sp>
    </p:spTree>
    <p:extLst>
      <p:ext uri="{BB962C8B-B14F-4D97-AF65-F5344CB8AC3E}">
        <p14:creationId xmlns:p14="http://schemas.microsoft.com/office/powerpoint/2010/main" val="406473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Parallelism</a:t>
            </a:r>
            <a:endParaRPr lang="en-US" dirty="0"/>
          </a:p>
        </p:txBody>
      </p:sp>
      <p:sp>
        <p:nvSpPr>
          <p:cNvPr id="3" name="Content Placeholder 2"/>
          <p:cNvSpPr>
            <a:spLocks noGrp="1"/>
          </p:cNvSpPr>
          <p:nvPr>
            <p:ph idx="1"/>
          </p:nvPr>
        </p:nvSpPr>
        <p:spPr/>
        <p:txBody>
          <a:bodyPr>
            <a:normAutofit lnSpcReduction="10000"/>
          </a:bodyPr>
          <a:lstStyle/>
          <a:p>
            <a:r>
              <a:rPr lang="en-US" b="1" dirty="0" smtClean="0">
                <a:solidFill>
                  <a:srgbClr val="FFC000"/>
                </a:solidFill>
              </a:rPr>
              <a:t>The use of repeated grammatical structures.</a:t>
            </a:r>
          </a:p>
          <a:p>
            <a:r>
              <a:rPr lang="en-US" b="1" dirty="0">
                <a:solidFill>
                  <a:srgbClr val="FFC000"/>
                </a:solidFill>
              </a:rPr>
              <a:t>a </a:t>
            </a:r>
            <a:r>
              <a:rPr lang="en-US" b="1" dirty="0">
                <a:solidFill>
                  <a:srgbClr val="FFC000"/>
                </a:solidFill>
                <a:hlinkClick r:id="rId2"/>
              </a:rPr>
              <a:t>noun</a:t>
            </a:r>
            <a:r>
              <a:rPr lang="en-US" b="1" dirty="0">
                <a:solidFill>
                  <a:srgbClr val="FFC000"/>
                </a:solidFill>
              </a:rPr>
              <a:t> is listed with other nouns, an </a:t>
            </a:r>
            <a:r>
              <a:rPr lang="en-US" b="1" i="1" dirty="0">
                <a:solidFill>
                  <a:srgbClr val="FFC000"/>
                </a:solidFill>
                <a:hlinkClick r:id="rId3"/>
              </a:rPr>
              <a:t>-</a:t>
            </a:r>
            <a:r>
              <a:rPr lang="en-US" b="1" i="1" dirty="0" err="1">
                <a:solidFill>
                  <a:srgbClr val="FFC000"/>
                </a:solidFill>
                <a:hlinkClick r:id="rId3"/>
              </a:rPr>
              <a:t>ing</a:t>
            </a:r>
            <a:r>
              <a:rPr lang="en-US" b="1" dirty="0">
                <a:solidFill>
                  <a:srgbClr val="FFC000"/>
                </a:solidFill>
                <a:hlinkClick r:id="rId3"/>
              </a:rPr>
              <a:t> form</a:t>
            </a:r>
            <a:r>
              <a:rPr lang="en-US" b="1" dirty="0">
                <a:solidFill>
                  <a:srgbClr val="FFC000"/>
                </a:solidFill>
              </a:rPr>
              <a:t> with </a:t>
            </a:r>
            <a:r>
              <a:rPr lang="en-US" b="1" dirty="0" smtClean="0">
                <a:solidFill>
                  <a:srgbClr val="FFC000"/>
                </a:solidFill>
              </a:rPr>
              <a:t>other </a:t>
            </a:r>
            <a:r>
              <a:rPr lang="en-US" b="1" i="1" dirty="0">
                <a:solidFill>
                  <a:srgbClr val="FFC000"/>
                </a:solidFill>
              </a:rPr>
              <a:t>-</a:t>
            </a:r>
            <a:r>
              <a:rPr lang="en-US" b="1" i="1" dirty="0" err="1">
                <a:solidFill>
                  <a:srgbClr val="FFC000"/>
                </a:solidFill>
              </a:rPr>
              <a:t>ing</a:t>
            </a:r>
            <a:r>
              <a:rPr lang="en-US" b="1" dirty="0">
                <a:solidFill>
                  <a:srgbClr val="FFC000"/>
                </a:solidFill>
              </a:rPr>
              <a:t> forms, and so on</a:t>
            </a:r>
            <a:r>
              <a:rPr lang="en-US" b="1" dirty="0" smtClean="0">
                <a:solidFill>
                  <a:srgbClr val="FFC000"/>
                </a:solidFill>
              </a:rPr>
              <a:t>.</a:t>
            </a:r>
          </a:p>
          <a:p>
            <a:pPr lvl="1"/>
            <a:r>
              <a:rPr lang="en-US" b="1" dirty="0">
                <a:solidFill>
                  <a:srgbClr val="FF0000"/>
                </a:solidFill>
              </a:rPr>
              <a:t>Immature poets imitate; mature poets steal."</a:t>
            </a:r>
            <a:br>
              <a:rPr lang="en-US" b="1" dirty="0">
                <a:solidFill>
                  <a:srgbClr val="FF0000"/>
                </a:solidFill>
              </a:rPr>
            </a:br>
            <a:r>
              <a:rPr lang="en-US" dirty="0"/>
              <a:t>(T.S. Eliot, "Philip Massinger," 1920)</a:t>
            </a:r>
            <a:br>
              <a:rPr lang="en-US" dirty="0"/>
            </a:br>
            <a:r>
              <a:rPr lang="en-US" dirty="0"/>
              <a:t/>
            </a:r>
            <a:br>
              <a:rPr lang="en-US" dirty="0"/>
            </a:br>
            <a:r>
              <a:rPr lang="en-US" dirty="0"/>
              <a:t/>
            </a:r>
            <a:br>
              <a:rPr lang="en-US" dirty="0"/>
            </a:br>
            <a:r>
              <a:rPr lang="en-US" dirty="0"/>
              <a:t>"</a:t>
            </a:r>
            <a:r>
              <a:rPr lang="en-US" b="1" dirty="0">
                <a:solidFill>
                  <a:srgbClr val="00B050"/>
                </a:solidFill>
              </a:rPr>
              <a:t>O well for the fisherman's boy,</a:t>
            </a:r>
            <a:br>
              <a:rPr lang="en-US" b="1" dirty="0">
                <a:solidFill>
                  <a:srgbClr val="00B050"/>
                </a:solidFill>
              </a:rPr>
            </a:br>
            <a:r>
              <a:rPr lang="en-US" b="1" dirty="0">
                <a:solidFill>
                  <a:srgbClr val="00B050"/>
                </a:solidFill>
              </a:rPr>
              <a:t>That he shouts with his sister at play!</a:t>
            </a:r>
            <a:br>
              <a:rPr lang="en-US" b="1" dirty="0">
                <a:solidFill>
                  <a:srgbClr val="00B050"/>
                </a:solidFill>
              </a:rPr>
            </a:br>
            <a:r>
              <a:rPr lang="en-US" b="1" dirty="0">
                <a:solidFill>
                  <a:srgbClr val="00B050"/>
                </a:solidFill>
              </a:rPr>
              <a:t>O well for the sailor lad,</a:t>
            </a:r>
            <a:br>
              <a:rPr lang="en-US" b="1" dirty="0">
                <a:solidFill>
                  <a:srgbClr val="00B050"/>
                </a:solidFill>
              </a:rPr>
            </a:br>
            <a:r>
              <a:rPr lang="en-US" b="1" dirty="0">
                <a:solidFill>
                  <a:srgbClr val="00B050"/>
                </a:solidFill>
              </a:rPr>
              <a:t>That he sings in his boat on the bay!"</a:t>
            </a:r>
            <a:br>
              <a:rPr lang="en-US" b="1" dirty="0">
                <a:solidFill>
                  <a:srgbClr val="00B050"/>
                </a:solidFill>
              </a:rPr>
            </a:br>
            <a:r>
              <a:rPr lang="en-US" dirty="0"/>
              <a:t>(Alfred Lord Tennyson, "Break, Break, Break," 1842)</a:t>
            </a:r>
            <a:br>
              <a:rPr lang="en-US" dirty="0"/>
            </a:br>
            <a:r>
              <a:rPr lang="en-US" dirty="0"/>
              <a:t/>
            </a:r>
            <a:br>
              <a:rPr lang="en-US" dirty="0"/>
            </a:br>
            <a:r>
              <a:rPr lang="en-US" b="1" dirty="0">
                <a:solidFill>
                  <a:srgbClr val="7030A0"/>
                </a:solidFill>
              </a:rPr>
              <a:t>"Today's students can put dope in their veins or hope in their brains. If they can conceive it and believe it, they can achieve it. They must know it is not their aptitude but their attitude that will determine their altitude."</a:t>
            </a:r>
            <a:r>
              <a:rPr lang="en-US" dirty="0"/>
              <a:t/>
            </a:r>
            <a:br>
              <a:rPr lang="en-US" dirty="0"/>
            </a:br>
            <a:r>
              <a:rPr lang="en-US" dirty="0"/>
              <a:t>(Jesse Jackson)</a:t>
            </a:r>
          </a:p>
        </p:txBody>
      </p:sp>
    </p:spTree>
    <p:extLst>
      <p:ext uri="{BB962C8B-B14F-4D97-AF65-F5344CB8AC3E}">
        <p14:creationId xmlns:p14="http://schemas.microsoft.com/office/powerpoint/2010/main" val="1165769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idx="1"/>
          </p:nvPr>
        </p:nvSpPr>
        <p:spPr/>
        <p:txBody>
          <a:bodyPr/>
          <a:lstStyle/>
          <a:p>
            <a:r>
              <a:rPr lang="en-US" b="1" dirty="0" smtClean="0">
                <a:solidFill>
                  <a:srgbClr val="7030A0"/>
                </a:solidFill>
              </a:rPr>
              <a:t>A direct or indirect reference to something from history, the Bible, etc.</a:t>
            </a:r>
          </a:p>
          <a:p>
            <a:r>
              <a:rPr lang="en-US" b="1" dirty="0">
                <a:solidFill>
                  <a:schemeClr val="accent3">
                    <a:lumMod val="75000"/>
                  </a:schemeClr>
                </a:solidFill>
              </a:rPr>
              <a:t>Allusions engage the reader and will often help the reader remember the message or theme of the passage.</a:t>
            </a:r>
          </a:p>
          <a:p>
            <a:r>
              <a:rPr lang="en-US" b="1" dirty="0">
                <a:solidFill>
                  <a:srgbClr val="C00000"/>
                </a:solidFill>
              </a:rPr>
              <a:t>Allusions allow the writer to give an example or get a point across without going into a lengthy discourse.</a:t>
            </a:r>
          </a:p>
          <a:p>
            <a:endParaRPr lang="en-US" dirty="0" smtClean="0"/>
          </a:p>
        </p:txBody>
      </p:sp>
    </p:spTree>
    <p:extLst>
      <p:ext uri="{BB962C8B-B14F-4D97-AF65-F5344CB8AC3E}">
        <p14:creationId xmlns:p14="http://schemas.microsoft.com/office/powerpoint/2010/main" val="2610745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Allusions</a:t>
            </a:r>
            <a:endParaRPr lang="en-US" dirty="0"/>
          </a:p>
        </p:txBody>
      </p:sp>
      <p:sp>
        <p:nvSpPr>
          <p:cNvPr id="3" name="Content Placeholder 2"/>
          <p:cNvSpPr>
            <a:spLocks noGrp="1"/>
          </p:cNvSpPr>
          <p:nvPr>
            <p:ph idx="1"/>
          </p:nvPr>
        </p:nvSpPr>
        <p:spPr/>
        <p:txBody>
          <a:bodyPr/>
          <a:lstStyle/>
          <a:p>
            <a:r>
              <a:rPr lang="en-US" dirty="0"/>
              <a:t>“I was surprised his nose was not growing like Pinocchio’s.” This refers to the story of Pinocchio, where his nose grew whenever he told a lie. It is from </a:t>
            </a:r>
            <a:r>
              <a:rPr lang="en-US" i="1" dirty="0"/>
              <a:t>The Adventures of Pinocchio</a:t>
            </a:r>
            <a:r>
              <a:rPr lang="en-US" dirty="0"/>
              <a:t>, written by Carlo </a:t>
            </a:r>
            <a:r>
              <a:rPr lang="en-US" dirty="0" err="1"/>
              <a:t>Collodi</a:t>
            </a:r>
            <a:r>
              <a:rPr lang="en-US" dirty="0"/>
              <a:t>. </a:t>
            </a:r>
            <a:endParaRPr lang="en-US" dirty="0" smtClean="0"/>
          </a:p>
          <a:p>
            <a:r>
              <a:rPr lang="en-US" dirty="0" smtClean="0"/>
              <a:t>“</a:t>
            </a:r>
            <a:r>
              <a:rPr lang="en-US" dirty="0"/>
              <a:t>When she lost her job, she acted like a Scrooge, and refused to buy anything that wasn’t necessary.” Scrooge was an extremely stingy character from Charles Dickens’, </a:t>
            </a:r>
            <a:r>
              <a:rPr lang="en-US" i="1" dirty="0"/>
              <a:t>A Christmas Carol</a:t>
            </a:r>
            <a:r>
              <a:rPr lang="en-US" dirty="0"/>
              <a:t>. </a:t>
            </a:r>
            <a:endParaRPr lang="en-US" dirty="0" smtClean="0"/>
          </a:p>
          <a:p>
            <a:endParaRPr lang="en-US" dirty="0"/>
          </a:p>
        </p:txBody>
      </p:sp>
    </p:spTree>
    <p:extLst>
      <p:ext uri="{BB962C8B-B14F-4D97-AF65-F5344CB8AC3E}">
        <p14:creationId xmlns:p14="http://schemas.microsoft.com/office/powerpoint/2010/main" val="1137059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Questions</a:t>
            </a:r>
            <a:endParaRPr lang="en-US" dirty="0"/>
          </a:p>
        </p:txBody>
      </p:sp>
      <p:sp>
        <p:nvSpPr>
          <p:cNvPr id="3" name="Content Placeholder 2"/>
          <p:cNvSpPr>
            <a:spLocks noGrp="1"/>
          </p:cNvSpPr>
          <p:nvPr>
            <p:ph idx="1"/>
          </p:nvPr>
        </p:nvSpPr>
        <p:spPr/>
        <p:txBody>
          <a:bodyPr>
            <a:normAutofit/>
          </a:bodyPr>
          <a:lstStyle/>
          <a:p>
            <a:r>
              <a:rPr lang="en-US" sz="3600" b="1" dirty="0" smtClean="0">
                <a:solidFill>
                  <a:srgbClr val="7030A0"/>
                </a:solidFill>
              </a:rPr>
              <a:t>A question for which the answer is obvious.</a:t>
            </a:r>
          </a:p>
          <a:p>
            <a:r>
              <a:rPr lang="en-US" sz="3600" b="1" dirty="0" smtClean="0">
                <a:solidFill>
                  <a:schemeClr val="accent3"/>
                </a:solidFill>
              </a:rPr>
              <a:t>A response is not necessary.</a:t>
            </a:r>
          </a:p>
          <a:p>
            <a:pPr lvl="1"/>
            <a:r>
              <a:rPr lang="en-US" sz="2800" b="1" dirty="0" smtClean="0">
                <a:solidFill>
                  <a:schemeClr val="accent3"/>
                </a:solidFill>
              </a:rPr>
              <a:t>“Why are you so stupid?”</a:t>
            </a:r>
          </a:p>
          <a:p>
            <a:pPr lvl="1"/>
            <a:r>
              <a:rPr lang="en-US" sz="2800" b="1" dirty="0" smtClean="0">
                <a:solidFill>
                  <a:schemeClr val="accent3"/>
                </a:solidFill>
              </a:rPr>
              <a:t>“Why me?”</a:t>
            </a:r>
            <a:endParaRPr lang="en-US" sz="2800" b="1" dirty="0">
              <a:solidFill>
                <a:schemeClr val="accent3"/>
              </a:solidFill>
            </a:endParaRPr>
          </a:p>
        </p:txBody>
      </p:sp>
    </p:spTree>
    <p:extLst>
      <p:ext uri="{BB962C8B-B14F-4D97-AF65-F5344CB8AC3E}">
        <p14:creationId xmlns:p14="http://schemas.microsoft.com/office/powerpoint/2010/main" val="3864962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by Analogy</a:t>
            </a:r>
            <a:endParaRPr lang="en-US" dirty="0"/>
          </a:p>
        </p:txBody>
      </p:sp>
      <p:sp>
        <p:nvSpPr>
          <p:cNvPr id="3" name="Content Placeholder 2"/>
          <p:cNvSpPr>
            <a:spLocks noGrp="1"/>
          </p:cNvSpPr>
          <p:nvPr>
            <p:ph idx="1"/>
          </p:nvPr>
        </p:nvSpPr>
        <p:spPr/>
        <p:txBody>
          <a:bodyPr>
            <a:normAutofit fontScale="92500" lnSpcReduction="20000"/>
          </a:bodyPr>
          <a:lstStyle/>
          <a:p>
            <a:r>
              <a:rPr lang="en-US" sz="2800" b="1" dirty="0" smtClean="0">
                <a:solidFill>
                  <a:srgbClr val="C00000"/>
                </a:solidFill>
              </a:rPr>
              <a:t>A comparison of two similar situations, implying that the outcome of one will resemble the outcome of the other.</a:t>
            </a:r>
          </a:p>
          <a:p>
            <a:r>
              <a:rPr lang="en-US" b="1" dirty="0">
                <a:solidFill>
                  <a:srgbClr val="00B0F0"/>
                </a:solidFill>
              </a:rPr>
              <a:t>There might be life on Europa because it has an atmosphere that contains oxygen just like the Earth.</a:t>
            </a:r>
          </a:p>
          <a:p>
            <a:r>
              <a:rPr lang="en-US" b="1" dirty="0">
                <a:solidFill>
                  <a:schemeClr val="accent3"/>
                </a:solidFill>
              </a:rPr>
              <a:t>This novel is supposed to have a similar plot like the other one we have read, so probably it is also very boring.</a:t>
            </a:r>
          </a:p>
          <a:p>
            <a:r>
              <a:rPr lang="en-US" b="1" dirty="0">
                <a:solidFill>
                  <a:srgbClr val="7030A0"/>
                </a:solidFill>
              </a:rPr>
              <a:t>The universe is a complex system like a watch. We wouldn't think that a watch can come about by accident. Something so complicated must have been created by someone. The universe is a lot more complicated, so it must have been created by a being who is a lot more intelligent.</a:t>
            </a:r>
          </a:p>
          <a:p>
            <a:pPr lvl="1"/>
            <a:endParaRPr lang="en-US" sz="2000" b="1" dirty="0">
              <a:solidFill>
                <a:srgbClr val="C00000"/>
              </a:solidFill>
            </a:endParaRPr>
          </a:p>
        </p:txBody>
      </p:sp>
    </p:spTree>
    <p:extLst>
      <p:ext uri="{BB962C8B-B14F-4D97-AF65-F5344CB8AC3E}">
        <p14:creationId xmlns:p14="http://schemas.microsoft.com/office/powerpoint/2010/main" val="3202941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p:txBody>
          <a:bodyPr>
            <a:normAutofit/>
          </a:bodyPr>
          <a:lstStyle/>
          <a:p>
            <a:r>
              <a:rPr lang="en-US" sz="4800" b="1" dirty="0" smtClean="0">
                <a:solidFill>
                  <a:schemeClr val="accent3"/>
                </a:solidFill>
              </a:rPr>
              <a:t>Similes and Metaphors</a:t>
            </a:r>
          </a:p>
          <a:p>
            <a:r>
              <a:rPr lang="en-US" sz="4800" b="1" dirty="0" smtClean="0">
                <a:solidFill>
                  <a:srgbClr val="C00000"/>
                </a:solidFill>
              </a:rPr>
              <a:t>Irony</a:t>
            </a:r>
          </a:p>
          <a:p>
            <a:r>
              <a:rPr lang="en-US" sz="4800" b="1" dirty="0" smtClean="0">
                <a:solidFill>
                  <a:schemeClr val="accent5">
                    <a:lumMod val="75000"/>
                  </a:schemeClr>
                </a:solidFill>
              </a:rPr>
              <a:t>Imagery</a:t>
            </a:r>
          </a:p>
          <a:p>
            <a:r>
              <a:rPr lang="en-US" sz="4800" b="1" dirty="0" smtClean="0">
                <a:solidFill>
                  <a:schemeClr val="accent2"/>
                </a:solidFill>
              </a:rPr>
              <a:t>Syntax</a:t>
            </a:r>
          </a:p>
          <a:p>
            <a:r>
              <a:rPr lang="en-US" sz="4800" b="1" dirty="0" smtClean="0">
                <a:solidFill>
                  <a:schemeClr val="tx1"/>
                </a:solidFill>
              </a:rPr>
              <a:t>Quotes</a:t>
            </a:r>
            <a:endParaRPr lang="en-US" sz="4800" b="1" dirty="0">
              <a:solidFill>
                <a:schemeClr val="tx1"/>
              </a:solidFill>
            </a:endParaRPr>
          </a:p>
        </p:txBody>
      </p:sp>
    </p:spTree>
    <p:extLst>
      <p:ext uri="{BB962C8B-B14F-4D97-AF65-F5344CB8AC3E}">
        <p14:creationId xmlns:p14="http://schemas.microsoft.com/office/powerpoint/2010/main" val="13279040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US" altLang="en-US" b="1" smtClean="0"/>
              <a:t>What is </a:t>
            </a:r>
            <a:r>
              <a:rPr lang="en-US" altLang="en-US" b="1" smtClean="0">
                <a:solidFill>
                  <a:srgbClr val="FF0000"/>
                </a:solidFill>
              </a:rPr>
              <a:t>Irony</a:t>
            </a:r>
            <a:r>
              <a:rPr lang="en-US" altLang="en-US" b="1" smtClean="0"/>
              <a:t>?</a:t>
            </a:r>
          </a:p>
        </p:txBody>
      </p:sp>
      <p:sp>
        <p:nvSpPr>
          <p:cNvPr id="3075" name="Rectangle 3"/>
          <p:cNvSpPr>
            <a:spLocks noGrp="1" noChangeArrowheads="1"/>
          </p:cNvSpPr>
          <p:nvPr>
            <p:ph type="body" idx="1"/>
          </p:nvPr>
        </p:nvSpPr>
        <p:spPr>
          <a:xfrm>
            <a:off x="457200" y="1600200"/>
            <a:ext cx="8229600" cy="4953000"/>
          </a:xfrm>
        </p:spPr>
        <p:txBody>
          <a:bodyPr/>
          <a:lstStyle/>
          <a:p>
            <a:pPr eaLnBrk="1" hangingPunct="1">
              <a:buFontTx/>
              <a:buNone/>
            </a:pPr>
            <a:r>
              <a:rPr lang="en-US" altLang="en-US" b="1" smtClean="0">
                <a:solidFill>
                  <a:srgbClr val="FF0000"/>
                </a:solidFill>
              </a:rPr>
              <a:t>Irony</a:t>
            </a:r>
            <a:r>
              <a:rPr lang="en-US" altLang="en-US" b="1" smtClean="0"/>
              <a:t> </a:t>
            </a:r>
            <a:r>
              <a:rPr lang="en-US" altLang="en-US" smtClean="0"/>
              <a:t>is about </a:t>
            </a:r>
            <a:r>
              <a:rPr lang="en-US" altLang="en-US" b="1" smtClean="0">
                <a:solidFill>
                  <a:schemeClr val="bg2"/>
                </a:solidFill>
              </a:rPr>
              <a:t>expectations</a:t>
            </a:r>
            <a:r>
              <a:rPr lang="en-US" altLang="en-US" smtClean="0"/>
              <a:t>.</a:t>
            </a:r>
          </a:p>
          <a:p>
            <a:pPr eaLnBrk="1" hangingPunct="1">
              <a:buFontTx/>
              <a:buNone/>
            </a:pPr>
            <a:r>
              <a:rPr lang="en-US" altLang="en-US" b="1" smtClean="0"/>
              <a:t>Irony:</a:t>
            </a:r>
            <a:r>
              <a:rPr lang="en-US" altLang="en-US" smtClean="0"/>
              <a:t> the opposite of what is </a:t>
            </a:r>
            <a:r>
              <a:rPr lang="en-US" altLang="en-US" b="1" smtClean="0"/>
              <a:t>expected</a:t>
            </a:r>
            <a:r>
              <a:rPr lang="en-US" altLang="en-US" smtClean="0"/>
              <a:t>. </a:t>
            </a:r>
          </a:p>
          <a:p>
            <a:pPr eaLnBrk="1" hangingPunct="1">
              <a:buFontTx/>
              <a:buNone/>
            </a:pPr>
            <a:endParaRPr lang="en-US" altLang="en-US" smtClean="0"/>
          </a:p>
          <a:p>
            <a:pPr eaLnBrk="1" hangingPunct="1">
              <a:buFontTx/>
              <a:buNone/>
            </a:pPr>
            <a:r>
              <a:rPr lang="en-US" altLang="en-US" smtClean="0"/>
              <a:t>3 kinds of </a:t>
            </a:r>
            <a:r>
              <a:rPr lang="en-US" altLang="en-US" b="1" smtClean="0">
                <a:solidFill>
                  <a:srgbClr val="FF0000"/>
                </a:solidFill>
              </a:rPr>
              <a:t>irony</a:t>
            </a:r>
            <a:r>
              <a:rPr lang="en-US" altLang="en-US" b="1" smtClean="0"/>
              <a:t> </a:t>
            </a:r>
            <a:endParaRPr lang="en-US" altLang="en-US" smtClean="0"/>
          </a:p>
          <a:p>
            <a:pPr eaLnBrk="1" hangingPunct="1"/>
            <a:r>
              <a:rPr lang="en-US" altLang="en-US" b="1" smtClean="0"/>
              <a:t>Verbal</a:t>
            </a:r>
          </a:p>
          <a:p>
            <a:pPr eaLnBrk="1" hangingPunct="1"/>
            <a:r>
              <a:rPr lang="en-US" altLang="en-US" b="1" smtClean="0"/>
              <a:t>Dramatic</a:t>
            </a:r>
          </a:p>
          <a:p>
            <a:pPr eaLnBrk="1" hangingPunct="1"/>
            <a:r>
              <a:rPr lang="en-US" altLang="en-US" b="1" smtClean="0"/>
              <a:t>Situational</a:t>
            </a:r>
          </a:p>
        </p:txBody>
      </p:sp>
    </p:spTree>
    <p:extLst>
      <p:ext uri="{BB962C8B-B14F-4D97-AF65-F5344CB8AC3E}">
        <p14:creationId xmlns:p14="http://schemas.microsoft.com/office/powerpoint/2010/main" val="933303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US" altLang="en-US" b="1" smtClean="0">
                <a:solidFill>
                  <a:srgbClr val="808080"/>
                </a:solidFill>
              </a:rPr>
              <a:t>Verbal</a:t>
            </a:r>
            <a:r>
              <a:rPr lang="en-US" altLang="en-US" b="1" smtClean="0"/>
              <a:t> </a:t>
            </a:r>
            <a:r>
              <a:rPr lang="en-US" altLang="en-US" b="1" smtClean="0">
                <a:solidFill>
                  <a:srgbClr val="FF0000"/>
                </a:solidFill>
              </a:rPr>
              <a:t>Irony</a:t>
            </a:r>
          </a:p>
        </p:txBody>
      </p:sp>
      <p:sp>
        <p:nvSpPr>
          <p:cNvPr id="4099" name="Rectangle 3"/>
          <p:cNvSpPr>
            <a:spLocks noGrp="1" noChangeArrowheads="1"/>
          </p:cNvSpPr>
          <p:nvPr>
            <p:ph type="body" idx="1"/>
          </p:nvPr>
        </p:nvSpPr>
        <p:spPr/>
        <p:txBody>
          <a:bodyPr/>
          <a:lstStyle/>
          <a:p>
            <a:pPr eaLnBrk="1" hangingPunct="1">
              <a:lnSpc>
                <a:spcPct val="90000"/>
              </a:lnSpc>
              <a:buFontTx/>
              <a:buNone/>
            </a:pPr>
            <a:r>
              <a:rPr lang="en-US" altLang="en-US" b="1" smtClean="0"/>
              <a:t>A character says one thing but means the opposite</a:t>
            </a:r>
          </a:p>
          <a:p>
            <a:pPr eaLnBrk="1" hangingPunct="1">
              <a:lnSpc>
                <a:spcPct val="90000"/>
              </a:lnSpc>
              <a:buFontTx/>
              <a:buNone/>
            </a:pPr>
            <a:endParaRPr lang="en-US" altLang="en-US" b="1" smtClean="0"/>
          </a:p>
          <a:p>
            <a:pPr eaLnBrk="1" hangingPunct="1">
              <a:lnSpc>
                <a:spcPct val="90000"/>
              </a:lnSpc>
              <a:buFontTx/>
              <a:buNone/>
            </a:pPr>
            <a:r>
              <a:rPr lang="en-US" altLang="en-US" smtClean="0"/>
              <a:t>Also called</a:t>
            </a:r>
            <a:r>
              <a:rPr lang="en-US" altLang="en-US" b="1" smtClean="0"/>
              <a:t> </a:t>
            </a:r>
            <a:r>
              <a:rPr lang="en-US" altLang="en-US" b="1" i="1" smtClean="0">
                <a:solidFill>
                  <a:srgbClr val="B2B2B2"/>
                </a:solidFill>
              </a:rPr>
              <a:t>sarcasm</a:t>
            </a:r>
            <a:r>
              <a:rPr lang="en-US" altLang="en-US" b="1" smtClean="0"/>
              <a:t> </a:t>
            </a:r>
            <a:r>
              <a:rPr lang="en-US" altLang="en-US" smtClean="0"/>
              <a:t>or being</a:t>
            </a:r>
            <a:r>
              <a:rPr lang="en-US" altLang="en-US" b="1" smtClean="0"/>
              <a:t> </a:t>
            </a:r>
            <a:r>
              <a:rPr lang="en-US" altLang="en-US" b="1" i="1" smtClean="0">
                <a:solidFill>
                  <a:srgbClr val="B2B2B2"/>
                </a:solidFill>
              </a:rPr>
              <a:t>sarcastic</a:t>
            </a:r>
            <a:r>
              <a:rPr lang="en-US" altLang="en-US" b="1" smtClean="0"/>
              <a:t>.</a:t>
            </a:r>
          </a:p>
          <a:p>
            <a:pPr eaLnBrk="1" hangingPunct="1">
              <a:lnSpc>
                <a:spcPct val="90000"/>
              </a:lnSpc>
              <a:buFontTx/>
              <a:buNone/>
            </a:pPr>
            <a:endParaRPr lang="en-US" altLang="en-US" b="1" smtClean="0"/>
          </a:p>
          <a:p>
            <a:pPr algn="ctr" eaLnBrk="1" hangingPunct="1">
              <a:lnSpc>
                <a:spcPct val="90000"/>
              </a:lnSpc>
              <a:buFontTx/>
              <a:buNone/>
            </a:pPr>
            <a:r>
              <a:rPr lang="en-US" altLang="en-US" b="1" smtClean="0"/>
              <a:t>Examples</a:t>
            </a:r>
          </a:p>
          <a:p>
            <a:pPr eaLnBrk="1" hangingPunct="1">
              <a:lnSpc>
                <a:spcPct val="90000"/>
              </a:lnSpc>
              <a:buFontTx/>
              <a:buNone/>
            </a:pPr>
            <a:r>
              <a:rPr lang="en-US" altLang="en-US" i="1" smtClean="0"/>
              <a:t>The locker room smells really good.</a:t>
            </a:r>
          </a:p>
          <a:p>
            <a:pPr eaLnBrk="1" hangingPunct="1">
              <a:lnSpc>
                <a:spcPct val="90000"/>
              </a:lnSpc>
              <a:buFontTx/>
              <a:buNone/>
            </a:pPr>
            <a:r>
              <a:rPr lang="en-US" altLang="en-US" i="1" smtClean="0"/>
              <a:t>Awesome!  Another homework packet!</a:t>
            </a:r>
          </a:p>
          <a:p>
            <a:pPr eaLnBrk="1" hangingPunct="1">
              <a:lnSpc>
                <a:spcPct val="90000"/>
              </a:lnSpc>
              <a:buFontTx/>
              <a:buNone/>
            </a:pPr>
            <a:endParaRPr lang="en-US" altLang="en-US" b="1" smtClean="0"/>
          </a:p>
        </p:txBody>
      </p:sp>
    </p:spTree>
    <p:extLst>
      <p:ext uri="{BB962C8B-B14F-4D97-AF65-F5344CB8AC3E}">
        <p14:creationId xmlns:p14="http://schemas.microsoft.com/office/powerpoint/2010/main" val="225646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8229600" cy="868363"/>
          </a:xfrm>
        </p:spPr>
        <p:txBody>
          <a:bodyPr/>
          <a:lstStyle/>
          <a:p>
            <a:pPr algn="l" eaLnBrk="1" hangingPunct="1"/>
            <a:r>
              <a:rPr lang="en-US" altLang="en-US" b="1" smtClean="0">
                <a:solidFill>
                  <a:srgbClr val="B2B2B2"/>
                </a:solidFill>
              </a:rPr>
              <a:t>Dramatic</a:t>
            </a:r>
            <a:r>
              <a:rPr lang="en-US" altLang="en-US" b="1" smtClean="0"/>
              <a:t> </a:t>
            </a:r>
            <a:r>
              <a:rPr lang="en-US" altLang="en-US" b="1" smtClean="0">
                <a:solidFill>
                  <a:srgbClr val="FF0000"/>
                </a:solidFill>
              </a:rPr>
              <a:t>Irony</a:t>
            </a:r>
          </a:p>
        </p:txBody>
      </p:sp>
      <p:sp>
        <p:nvSpPr>
          <p:cNvPr id="5123" name="Rectangle 3"/>
          <p:cNvSpPr>
            <a:spLocks noGrp="1" noChangeArrowheads="1"/>
          </p:cNvSpPr>
          <p:nvPr>
            <p:ph type="body" idx="1"/>
          </p:nvPr>
        </p:nvSpPr>
        <p:spPr>
          <a:xfrm>
            <a:off x="0" y="1219200"/>
            <a:ext cx="8686800" cy="5638800"/>
          </a:xfrm>
        </p:spPr>
        <p:txBody>
          <a:bodyPr/>
          <a:lstStyle/>
          <a:p>
            <a:pPr eaLnBrk="1" hangingPunct="1">
              <a:buFontTx/>
              <a:buNone/>
            </a:pPr>
            <a:r>
              <a:rPr lang="en-US" altLang="en-US" b="1" smtClean="0"/>
              <a:t>	When the reader understands more about the events of a story than a character.</a:t>
            </a:r>
          </a:p>
          <a:p>
            <a:pPr eaLnBrk="1" hangingPunct="1">
              <a:buFontTx/>
              <a:buNone/>
            </a:pPr>
            <a:endParaRPr lang="en-US" altLang="en-US" sz="1200" b="1" smtClean="0"/>
          </a:p>
          <a:p>
            <a:pPr eaLnBrk="1" hangingPunct="1">
              <a:buFontTx/>
              <a:buNone/>
            </a:pPr>
            <a:r>
              <a:rPr lang="en-US" altLang="en-US" i="1" smtClean="0"/>
              <a:t>	You know something that a character doesn’t.</a:t>
            </a:r>
            <a:endParaRPr lang="en-US" altLang="en-US" sz="2000" smtClean="0"/>
          </a:p>
          <a:p>
            <a:pPr eaLnBrk="1" hangingPunct="1">
              <a:buFontTx/>
              <a:buNone/>
            </a:pPr>
            <a:endParaRPr lang="en-US" altLang="en-US" sz="400" smtClean="0"/>
          </a:p>
          <a:p>
            <a:pPr algn="ctr" eaLnBrk="1" hangingPunct="1">
              <a:buFontTx/>
              <a:buNone/>
            </a:pPr>
            <a:r>
              <a:rPr lang="en-US" altLang="en-US" b="1" smtClean="0"/>
              <a:t>Example</a:t>
            </a:r>
          </a:p>
          <a:p>
            <a:pPr eaLnBrk="1" hangingPunct="1">
              <a:buFontTx/>
              <a:buNone/>
            </a:pPr>
            <a:r>
              <a:rPr lang="en-US" altLang="en-US" smtClean="0"/>
              <a:t>	Tim’s parents are proud of the “A” he got on the test, but we know he cheated.</a:t>
            </a:r>
          </a:p>
          <a:p>
            <a:pPr eaLnBrk="1" hangingPunct="1">
              <a:buFontTx/>
              <a:buNone/>
            </a:pPr>
            <a:endParaRPr lang="en-US" altLang="en-US" sz="500" smtClean="0"/>
          </a:p>
          <a:p>
            <a:pPr eaLnBrk="1" hangingPunct="1">
              <a:buFontTx/>
              <a:buNone/>
            </a:pPr>
            <a:r>
              <a:rPr lang="en-US" altLang="en-US" smtClean="0"/>
              <a:t>	Alex writes a love poem to Judy but we know that Judy loves Devin.  </a:t>
            </a:r>
          </a:p>
        </p:txBody>
      </p:sp>
    </p:spTree>
    <p:extLst>
      <p:ext uri="{BB962C8B-B14F-4D97-AF65-F5344CB8AC3E}">
        <p14:creationId xmlns:p14="http://schemas.microsoft.com/office/powerpoint/2010/main" val="30065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Rhetoric?</a:t>
            </a:r>
            <a:endParaRPr lang="en-US" dirty="0"/>
          </a:p>
        </p:txBody>
      </p:sp>
      <p:sp>
        <p:nvSpPr>
          <p:cNvPr id="3" name="Content Placeholder 2"/>
          <p:cNvSpPr>
            <a:spLocks noGrp="1"/>
          </p:cNvSpPr>
          <p:nvPr>
            <p:ph idx="1"/>
          </p:nvPr>
        </p:nvSpPr>
        <p:spPr/>
        <p:txBody>
          <a:bodyPr>
            <a:normAutofit/>
          </a:bodyPr>
          <a:lstStyle/>
          <a:p>
            <a:r>
              <a:rPr lang="en-US" sz="4800" b="1" dirty="0" smtClean="0">
                <a:solidFill>
                  <a:srgbClr val="C00000"/>
                </a:solidFill>
              </a:rPr>
              <a:t>The skill of choosing words that are most effective for persuading or for creating visual images in the listener’s or reader’s mind.</a:t>
            </a:r>
            <a:endParaRPr lang="en-US" sz="4800" b="1" dirty="0">
              <a:solidFill>
                <a:srgbClr val="C00000"/>
              </a:solidFill>
            </a:endParaRPr>
          </a:p>
        </p:txBody>
      </p:sp>
    </p:spTree>
    <p:extLst>
      <p:ext uri="{BB962C8B-B14F-4D97-AF65-F5344CB8AC3E}">
        <p14:creationId xmlns:p14="http://schemas.microsoft.com/office/powerpoint/2010/main" val="4140655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304800"/>
            <a:ext cx="8229600" cy="868363"/>
          </a:xfrm>
        </p:spPr>
        <p:txBody>
          <a:bodyPr/>
          <a:lstStyle/>
          <a:p>
            <a:pPr algn="l" eaLnBrk="1" hangingPunct="1"/>
            <a:r>
              <a:rPr lang="en-US" altLang="en-US" b="1" smtClean="0">
                <a:solidFill>
                  <a:srgbClr val="777777"/>
                </a:solidFill>
              </a:rPr>
              <a:t>Situational</a:t>
            </a:r>
            <a:r>
              <a:rPr lang="en-US" altLang="en-US" b="1" smtClean="0"/>
              <a:t> </a:t>
            </a:r>
            <a:r>
              <a:rPr lang="en-US" altLang="en-US" b="1" smtClean="0">
                <a:solidFill>
                  <a:srgbClr val="FF0000"/>
                </a:solidFill>
              </a:rPr>
              <a:t>Irony</a:t>
            </a:r>
          </a:p>
        </p:txBody>
      </p:sp>
      <p:sp>
        <p:nvSpPr>
          <p:cNvPr id="6147" name="Rectangle 3"/>
          <p:cNvSpPr>
            <a:spLocks noGrp="1" noChangeArrowheads="1"/>
          </p:cNvSpPr>
          <p:nvPr>
            <p:ph type="body" idx="1"/>
          </p:nvPr>
        </p:nvSpPr>
        <p:spPr>
          <a:xfrm>
            <a:off x="0" y="1219200"/>
            <a:ext cx="8686800" cy="5638800"/>
          </a:xfrm>
        </p:spPr>
        <p:txBody>
          <a:bodyPr/>
          <a:lstStyle/>
          <a:p>
            <a:pPr eaLnBrk="1" hangingPunct="1">
              <a:buFontTx/>
              <a:buNone/>
            </a:pPr>
            <a:r>
              <a:rPr lang="en-US" altLang="en-US" b="1" smtClean="0"/>
              <a:t>	When what actually happens is the opposite of what is expected.</a:t>
            </a:r>
          </a:p>
          <a:p>
            <a:pPr eaLnBrk="1" hangingPunct="1">
              <a:buFontTx/>
              <a:buNone/>
            </a:pPr>
            <a:endParaRPr lang="en-US" altLang="en-US" sz="1600" b="1" smtClean="0"/>
          </a:p>
          <a:p>
            <a:pPr eaLnBrk="1" hangingPunct="1">
              <a:buFontTx/>
              <a:buNone/>
            </a:pPr>
            <a:r>
              <a:rPr lang="en-US" altLang="en-US" i="1" smtClean="0"/>
              <a:t>	Something about the situation is completely unexpected.</a:t>
            </a:r>
            <a:endParaRPr lang="en-US" altLang="en-US" sz="2000" smtClean="0"/>
          </a:p>
          <a:p>
            <a:pPr eaLnBrk="1" hangingPunct="1">
              <a:buFontTx/>
              <a:buNone/>
            </a:pPr>
            <a:endParaRPr lang="en-US" altLang="en-US" sz="400" smtClean="0"/>
          </a:p>
          <a:p>
            <a:pPr algn="ctr" eaLnBrk="1" hangingPunct="1">
              <a:buFontTx/>
              <a:buNone/>
            </a:pPr>
            <a:r>
              <a:rPr lang="en-US" altLang="en-US" b="1" smtClean="0"/>
              <a:t>Example</a:t>
            </a:r>
          </a:p>
          <a:p>
            <a:pPr eaLnBrk="1" hangingPunct="1">
              <a:buFontTx/>
              <a:buNone/>
            </a:pPr>
            <a:r>
              <a:rPr lang="en-US" altLang="en-US" smtClean="0"/>
              <a:t>	General Sedgwick’s last words were, “They couldn’t hit an elephant at this distance.”</a:t>
            </a:r>
          </a:p>
          <a:p>
            <a:pPr eaLnBrk="1" hangingPunct="1">
              <a:buFontTx/>
              <a:buNone/>
            </a:pPr>
            <a:endParaRPr lang="en-US" altLang="en-US" sz="500" smtClean="0"/>
          </a:p>
          <a:p>
            <a:pPr eaLnBrk="1" hangingPunct="1">
              <a:buFontTx/>
              <a:buNone/>
            </a:pPr>
            <a:r>
              <a:rPr lang="en-US" altLang="en-US" smtClean="0"/>
              <a:t>	Bill Gates uses an Apple computer.</a:t>
            </a:r>
          </a:p>
        </p:txBody>
      </p:sp>
    </p:spTree>
    <p:extLst>
      <p:ext uri="{BB962C8B-B14F-4D97-AF65-F5344CB8AC3E}">
        <p14:creationId xmlns:p14="http://schemas.microsoft.com/office/powerpoint/2010/main" val="1054328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t>Review</a:t>
            </a:r>
          </a:p>
        </p:txBody>
      </p:sp>
      <p:sp>
        <p:nvSpPr>
          <p:cNvPr id="7171" name="Rectangle 3"/>
          <p:cNvSpPr>
            <a:spLocks noGrp="1" noChangeArrowheads="1"/>
          </p:cNvSpPr>
          <p:nvPr>
            <p:ph type="body" idx="1"/>
          </p:nvPr>
        </p:nvSpPr>
        <p:spPr/>
        <p:txBody>
          <a:bodyPr/>
          <a:lstStyle/>
          <a:p>
            <a:pPr algn="ctr" eaLnBrk="1" hangingPunct="1">
              <a:buFontTx/>
              <a:buNone/>
            </a:pPr>
            <a:r>
              <a:rPr lang="en-US" altLang="en-US" b="1" smtClean="0"/>
              <a:t>Something that is </a:t>
            </a:r>
            <a:r>
              <a:rPr lang="en-US" altLang="en-US" b="1" smtClean="0">
                <a:solidFill>
                  <a:srgbClr val="FF0000"/>
                </a:solidFill>
              </a:rPr>
              <a:t>ironic</a:t>
            </a:r>
            <a:r>
              <a:rPr lang="en-US" altLang="en-US" b="1" smtClean="0"/>
              <a:t> is unexpected.</a:t>
            </a:r>
          </a:p>
          <a:p>
            <a:pPr algn="ctr" eaLnBrk="1" hangingPunct="1">
              <a:buFontTx/>
              <a:buNone/>
            </a:pPr>
            <a:endParaRPr lang="en-US" altLang="en-US" b="1" smtClean="0"/>
          </a:p>
          <a:p>
            <a:pPr eaLnBrk="1" hangingPunct="1">
              <a:buFontTx/>
              <a:buNone/>
            </a:pPr>
            <a:r>
              <a:rPr lang="en-US" altLang="en-US" smtClean="0"/>
              <a:t>If unexpected by a </a:t>
            </a:r>
            <a:r>
              <a:rPr lang="en-US" altLang="en-US" b="1" smtClean="0"/>
              <a:t>character</a:t>
            </a:r>
            <a:r>
              <a:rPr lang="en-US" altLang="en-US" smtClean="0"/>
              <a:t>, it’s </a:t>
            </a:r>
            <a:r>
              <a:rPr lang="en-US" altLang="en-US" b="1" smtClean="0">
                <a:solidFill>
                  <a:srgbClr val="777777"/>
                </a:solidFill>
              </a:rPr>
              <a:t>dramatic</a:t>
            </a:r>
            <a:r>
              <a:rPr lang="en-US" altLang="en-US" smtClean="0"/>
              <a:t>.</a:t>
            </a:r>
          </a:p>
          <a:p>
            <a:pPr eaLnBrk="1" hangingPunct="1">
              <a:buFontTx/>
              <a:buNone/>
            </a:pPr>
            <a:r>
              <a:rPr lang="en-US" altLang="en-US" smtClean="0"/>
              <a:t>If unexpected by </a:t>
            </a:r>
            <a:r>
              <a:rPr lang="en-US" altLang="en-US" b="1" smtClean="0"/>
              <a:t>everyone</a:t>
            </a:r>
            <a:r>
              <a:rPr lang="en-US" altLang="en-US" smtClean="0"/>
              <a:t>, it’s </a:t>
            </a:r>
            <a:r>
              <a:rPr lang="en-US" altLang="en-US" b="1" smtClean="0">
                <a:solidFill>
                  <a:srgbClr val="969696"/>
                </a:solidFill>
              </a:rPr>
              <a:t>situational</a:t>
            </a:r>
            <a:r>
              <a:rPr lang="en-US" altLang="en-US" smtClean="0"/>
              <a:t>.</a:t>
            </a:r>
          </a:p>
          <a:p>
            <a:pPr eaLnBrk="1" hangingPunct="1">
              <a:buFontTx/>
              <a:buNone/>
            </a:pPr>
            <a:r>
              <a:rPr lang="en-US" altLang="en-US" smtClean="0"/>
              <a:t>If it’s </a:t>
            </a:r>
            <a:r>
              <a:rPr lang="en-US" altLang="en-US" b="1" smtClean="0"/>
              <a:t>sarcasm</a:t>
            </a:r>
            <a:r>
              <a:rPr lang="en-US" altLang="en-US" smtClean="0"/>
              <a:t>, it’s </a:t>
            </a:r>
            <a:r>
              <a:rPr lang="en-US" altLang="en-US" b="1" smtClean="0">
                <a:solidFill>
                  <a:srgbClr val="B2B2B2"/>
                </a:solidFill>
              </a:rPr>
              <a:t>verbal</a:t>
            </a:r>
            <a:r>
              <a:rPr lang="en-US" altLang="en-US" smtClean="0"/>
              <a:t>.</a:t>
            </a:r>
          </a:p>
        </p:txBody>
      </p:sp>
    </p:spTree>
    <p:extLst>
      <p:ext uri="{BB962C8B-B14F-4D97-AF65-F5344CB8AC3E}">
        <p14:creationId xmlns:p14="http://schemas.microsoft.com/office/powerpoint/2010/main" val="1608252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5862" y="2320131"/>
            <a:ext cx="6772275" cy="3086100"/>
          </a:xfrm>
        </p:spPr>
      </p:pic>
    </p:spTree>
    <p:extLst>
      <p:ext uri="{BB962C8B-B14F-4D97-AF65-F5344CB8AC3E}">
        <p14:creationId xmlns:p14="http://schemas.microsoft.com/office/powerpoint/2010/main" val="3454117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Purpose</a:t>
            </a:r>
            <a:endParaRPr lang="en-US" dirty="0"/>
          </a:p>
        </p:txBody>
      </p:sp>
      <p:sp>
        <p:nvSpPr>
          <p:cNvPr id="3" name="Content Placeholder 2"/>
          <p:cNvSpPr>
            <a:spLocks noGrp="1"/>
          </p:cNvSpPr>
          <p:nvPr>
            <p:ph idx="1"/>
          </p:nvPr>
        </p:nvSpPr>
        <p:spPr>
          <a:xfrm>
            <a:off x="457200" y="1600200"/>
            <a:ext cx="8458200" cy="4525963"/>
          </a:xfrm>
        </p:spPr>
        <p:txBody>
          <a:bodyPr/>
          <a:lstStyle/>
          <a:p>
            <a:r>
              <a:rPr lang="en-US" sz="4000" b="1" dirty="0" smtClean="0">
                <a:solidFill>
                  <a:srgbClr val="00B050"/>
                </a:solidFill>
              </a:rPr>
              <a:t>Declarative</a:t>
            </a:r>
            <a:r>
              <a:rPr lang="en-US" sz="4000" b="1" dirty="0" smtClean="0"/>
              <a:t>- </a:t>
            </a:r>
            <a:r>
              <a:rPr lang="en-US" sz="4000" b="1" dirty="0" smtClean="0">
                <a:solidFill>
                  <a:srgbClr val="FFC000"/>
                </a:solidFill>
              </a:rPr>
              <a:t>makes a statement</a:t>
            </a:r>
          </a:p>
          <a:p>
            <a:r>
              <a:rPr lang="en-US" sz="4000" b="1" dirty="0" smtClean="0">
                <a:solidFill>
                  <a:srgbClr val="FFC000"/>
                </a:solidFill>
              </a:rPr>
              <a:t>Interrogative</a:t>
            </a:r>
            <a:r>
              <a:rPr lang="en-US" sz="4000" b="1" dirty="0" smtClean="0"/>
              <a:t>- </a:t>
            </a:r>
            <a:r>
              <a:rPr lang="en-US" sz="4000" b="1" dirty="0" smtClean="0">
                <a:solidFill>
                  <a:srgbClr val="00B0F0"/>
                </a:solidFill>
              </a:rPr>
              <a:t>asks a question</a:t>
            </a:r>
          </a:p>
          <a:p>
            <a:r>
              <a:rPr lang="en-US" sz="4000" b="1" dirty="0" smtClean="0">
                <a:solidFill>
                  <a:srgbClr val="00B0F0"/>
                </a:solidFill>
              </a:rPr>
              <a:t>Exclamatory</a:t>
            </a:r>
            <a:r>
              <a:rPr lang="en-US" sz="4000" b="1" dirty="0" smtClean="0"/>
              <a:t>- </a:t>
            </a:r>
            <a:r>
              <a:rPr lang="en-US" sz="4000" b="1" dirty="0" smtClean="0">
                <a:solidFill>
                  <a:srgbClr val="FF0000"/>
                </a:solidFill>
              </a:rPr>
              <a:t>provides emphasis or strong emotion</a:t>
            </a:r>
          </a:p>
          <a:p>
            <a:r>
              <a:rPr lang="en-US" sz="4000" b="1" dirty="0" smtClean="0">
                <a:solidFill>
                  <a:srgbClr val="7030A0"/>
                </a:solidFill>
              </a:rPr>
              <a:t>Imperative</a:t>
            </a:r>
            <a:r>
              <a:rPr lang="en-US" sz="4000" b="1" dirty="0" smtClean="0"/>
              <a:t>- </a:t>
            </a:r>
            <a:r>
              <a:rPr lang="en-US" sz="4000" b="1" dirty="0" smtClean="0">
                <a:solidFill>
                  <a:schemeClr val="accent3"/>
                </a:solidFill>
              </a:rPr>
              <a:t>gives a command</a:t>
            </a:r>
          </a:p>
          <a:p>
            <a:pPr marL="0" indent="0">
              <a:buNone/>
            </a:pPr>
            <a:endParaRPr lang="en-US" dirty="0"/>
          </a:p>
        </p:txBody>
      </p:sp>
    </p:spTree>
    <p:extLst>
      <p:ext uri="{BB962C8B-B14F-4D97-AF65-F5344CB8AC3E}">
        <p14:creationId xmlns:p14="http://schemas.microsoft.com/office/powerpoint/2010/main" val="1480578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Length</a:t>
            </a:r>
            <a:endParaRPr lang="en-US" dirty="0"/>
          </a:p>
        </p:txBody>
      </p:sp>
      <p:sp>
        <p:nvSpPr>
          <p:cNvPr id="3" name="Content Placeholder 2"/>
          <p:cNvSpPr>
            <a:spLocks noGrp="1"/>
          </p:cNvSpPr>
          <p:nvPr>
            <p:ph idx="1"/>
          </p:nvPr>
        </p:nvSpPr>
        <p:spPr/>
        <p:txBody>
          <a:bodyPr>
            <a:normAutofit/>
          </a:bodyPr>
          <a:lstStyle/>
          <a:p>
            <a:r>
              <a:rPr lang="en-US" sz="3200" b="1" dirty="0" smtClean="0">
                <a:solidFill>
                  <a:srgbClr val="FF0000"/>
                </a:solidFill>
              </a:rPr>
              <a:t>Telegraphic</a:t>
            </a:r>
            <a:r>
              <a:rPr lang="en-US" sz="3200" b="1" dirty="0" smtClean="0"/>
              <a:t>- </a:t>
            </a:r>
            <a:r>
              <a:rPr lang="en-US" sz="3200" b="1" dirty="0" smtClean="0">
                <a:solidFill>
                  <a:srgbClr val="00B0F0"/>
                </a:solidFill>
              </a:rPr>
              <a:t>sentences shorter than 5 words in length</a:t>
            </a:r>
          </a:p>
          <a:p>
            <a:r>
              <a:rPr lang="en-US" sz="3200" b="1" dirty="0" smtClean="0">
                <a:solidFill>
                  <a:schemeClr val="accent3"/>
                </a:solidFill>
              </a:rPr>
              <a:t>Short</a:t>
            </a:r>
            <a:r>
              <a:rPr lang="en-US" sz="3200" b="1" dirty="0" smtClean="0"/>
              <a:t>- </a:t>
            </a:r>
            <a:r>
              <a:rPr lang="en-US" sz="3200" b="1" dirty="0" smtClean="0">
                <a:solidFill>
                  <a:srgbClr val="00B050"/>
                </a:solidFill>
              </a:rPr>
              <a:t>sentences approximately 5 words in length</a:t>
            </a:r>
          </a:p>
          <a:p>
            <a:r>
              <a:rPr lang="en-US" sz="3200" b="1" dirty="0" smtClean="0">
                <a:solidFill>
                  <a:srgbClr val="7030A0"/>
                </a:solidFill>
              </a:rPr>
              <a:t>Medium</a:t>
            </a:r>
            <a:r>
              <a:rPr lang="en-US" sz="3200" b="1" dirty="0" smtClean="0"/>
              <a:t>- </a:t>
            </a:r>
            <a:r>
              <a:rPr lang="en-US" sz="3200" b="1" dirty="0" smtClean="0">
                <a:solidFill>
                  <a:srgbClr val="FFC000"/>
                </a:solidFill>
              </a:rPr>
              <a:t>sentences approximately 18 words in length</a:t>
            </a:r>
          </a:p>
          <a:p>
            <a:r>
              <a:rPr lang="en-US" sz="3200" b="1" dirty="0" smtClean="0">
                <a:solidFill>
                  <a:schemeClr val="tx1"/>
                </a:solidFill>
              </a:rPr>
              <a:t>Long</a:t>
            </a:r>
            <a:r>
              <a:rPr lang="en-US" sz="3200" b="1" dirty="0" smtClean="0"/>
              <a:t>- </a:t>
            </a:r>
            <a:r>
              <a:rPr lang="en-US" sz="3200" b="1" dirty="0" smtClean="0">
                <a:solidFill>
                  <a:schemeClr val="accent5">
                    <a:lumMod val="75000"/>
                  </a:schemeClr>
                </a:solidFill>
              </a:rPr>
              <a:t>sentences 30 words or more in length</a:t>
            </a:r>
            <a:endParaRPr lang="en-US" sz="3200" b="1" dirty="0">
              <a:solidFill>
                <a:schemeClr val="accent5">
                  <a:lumMod val="75000"/>
                </a:schemeClr>
              </a:solidFill>
            </a:endParaRPr>
          </a:p>
        </p:txBody>
      </p:sp>
    </p:spTree>
    <p:extLst>
      <p:ext uri="{BB962C8B-B14F-4D97-AF65-F5344CB8AC3E}">
        <p14:creationId xmlns:p14="http://schemas.microsoft.com/office/powerpoint/2010/main" val="3032253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Structure</a:t>
            </a:r>
            <a:endParaRPr lang="en-US" dirty="0"/>
          </a:p>
        </p:txBody>
      </p:sp>
      <p:sp>
        <p:nvSpPr>
          <p:cNvPr id="3" name="Content Placeholder 2"/>
          <p:cNvSpPr>
            <a:spLocks noGrp="1"/>
          </p:cNvSpPr>
          <p:nvPr>
            <p:ph idx="1"/>
          </p:nvPr>
        </p:nvSpPr>
        <p:spPr/>
        <p:txBody>
          <a:bodyPr>
            <a:normAutofit/>
          </a:bodyPr>
          <a:lstStyle/>
          <a:p>
            <a:r>
              <a:rPr lang="en-US" sz="2800" b="1" dirty="0" smtClean="0">
                <a:solidFill>
                  <a:schemeClr val="accent5">
                    <a:lumMod val="75000"/>
                  </a:schemeClr>
                </a:solidFill>
              </a:rPr>
              <a:t>Simple</a:t>
            </a:r>
            <a:r>
              <a:rPr lang="en-US" sz="2800" b="1" dirty="0" smtClean="0"/>
              <a:t>- one independent clause</a:t>
            </a:r>
          </a:p>
          <a:p>
            <a:r>
              <a:rPr lang="en-US" sz="2800" b="1" dirty="0" smtClean="0">
                <a:solidFill>
                  <a:srgbClr val="FFC000"/>
                </a:solidFill>
              </a:rPr>
              <a:t>Compound</a:t>
            </a:r>
            <a:r>
              <a:rPr lang="en-US" sz="2800" b="1" dirty="0" smtClean="0"/>
              <a:t>- two independent clauses joined by a coordinating conjunction or semicolon</a:t>
            </a:r>
          </a:p>
          <a:p>
            <a:r>
              <a:rPr lang="en-US" sz="2800" b="1" dirty="0" smtClean="0">
                <a:solidFill>
                  <a:srgbClr val="7030A0"/>
                </a:solidFill>
              </a:rPr>
              <a:t>Complex-</a:t>
            </a:r>
            <a:r>
              <a:rPr lang="en-US" sz="2800" b="1" dirty="0" smtClean="0"/>
              <a:t> an independent clause and one or more subordinate clause </a:t>
            </a:r>
          </a:p>
          <a:p>
            <a:r>
              <a:rPr lang="en-US" sz="2800" b="1" dirty="0" smtClean="0">
                <a:solidFill>
                  <a:srgbClr val="C00000"/>
                </a:solidFill>
              </a:rPr>
              <a:t>Compound-complex</a:t>
            </a:r>
            <a:r>
              <a:rPr lang="en-US" sz="2800" b="1" dirty="0" smtClean="0"/>
              <a:t>- contains two or more independent clauses and one or more subordinate clauses </a:t>
            </a:r>
            <a:endParaRPr lang="en-US" sz="2800" b="1" dirty="0"/>
          </a:p>
        </p:txBody>
      </p:sp>
    </p:spTree>
    <p:extLst>
      <p:ext uri="{BB962C8B-B14F-4D97-AF65-F5344CB8AC3E}">
        <p14:creationId xmlns:p14="http://schemas.microsoft.com/office/powerpoint/2010/main" val="2240224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Cumulative (or loose)</a:t>
            </a:r>
            <a:endParaRPr lang="en-US" dirty="0"/>
          </a:p>
        </p:txBody>
      </p:sp>
      <p:sp>
        <p:nvSpPr>
          <p:cNvPr id="3" name="Content Placeholder 2"/>
          <p:cNvSpPr>
            <a:spLocks noGrp="1"/>
          </p:cNvSpPr>
          <p:nvPr>
            <p:ph idx="1"/>
          </p:nvPr>
        </p:nvSpPr>
        <p:spPr/>
        <p:txBody>
          <a:bodyPr>
            <a:normAutofit/>
          </a:bodyPr>
          <a:lstStyle/>
          <a:p>
            <a:r>
              <a:rPr lang="en-US" sz="3200" b="1" dirty="0" smtClean="0">
                <a:solidFill>
                  <a:srgbClr val="C00000"/>
                </a:solidFill>
              </a:rPr>
              <a:t>Makes complete sense if brought to a close before the actual ending</a:t>
            </a:r>
          </a:p>
          <a:p>
            <a:pPr lvl="1"/>
            <a:r>
              <a:rPr lang="en-US" sz="3200" dirty="0" smtClean="0">
                <a:solidFill>
                  <a:srgbClr val="00B0F0"/>
                </a:solidFill>
              </a:rPr>
              <a:t>We reached New York that morning after a turbulent flight and some exciting experiences, tired but exhilarated, full of stories to tell our friends and neighbors. </a:t>
            </a:r>
            <a:endParaRPr lang="en-US" sz="3200" dirty="0">
              <a:solidFill>
                <a:srgbClr val="00B0F0"/>
              </a:solidFill>
            </a:endParaRPr>
          </a:p>
        </p:txBody>
      </p:sp>
    </p:spTree>
    <p:extLst>
      <p:ext uri="{BB962C8B-B14F-4D97-AF65-F5344CB8AC3E}">
        <p14:creationId xmlns:p14="http://schemas.microsoft.com/office/powerpoint/2010/main" val="2916522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Periodic</a:t>
            </a:r>
            <a:endParaRPr lang="en-US" dirty="0"/>
          </a:p>
        </p:txBody>
      </p:sp>
      <p:sp>
        <p:nvSpPr>
          <p:cNvPr id="3" name="Content Placeholder 2"/>
          <p:cNvSpPr>
            <a:spLocks noGrp="1"/>
          </p:cNvSpPr>
          <p:nvPr>
            <p:ph idx="1"/>
          </p:nvPr>
        </p:nvSpPr>
        <p:spPr/>
        <p:txBody>
          <a:bodyPr/>
          <a:lstStyle/>
          <a:p>
            <a:r>
              <a:rPr lang="en-US" sz="3600" b="1" dirty="0" smtClean="0">
                <a:solidFill>
                  <a:srgbClr val="00B0F0"/>
                </a:solidFill>
              </a:rPr>
              <a:t>Makes sense fully only when the end of the sentenced is reached</a:t>
            </a:r>
          </a:p>
          <a:p>
            <a:pPr lvl="1"/>
            <a:r>
              <a:rPr lang="en-US" sz="3200" dirty="0" smtClean="0">
                <a:solidFill>
                  <a:srgbClr val="C00000"/>
                </a:solidFill>
              </a:rPr>
              <a:t>That morning, after a turbulent flight and some exciting experiences, we reached New York.</a:t>
            </a:r>
            <a:endParaRPr lang="en-US" sz="3200" dirty="0">
              <a:solidFill>
                <a:srgbClr val="C00000"/>
              </a:solidFill>
            </a:endParaRPr>
          </a:p>
        </p:txBody>
      </p:sp>
    </p:spTree>
    <p:extLst>
      <p:ext uri="{BB962C8B-B14F-4D97-AF65-F5344CB8AC3E}">
        <p14:creationId xmlns:p14="http://schemas.microsoft.com/office/powerpoint/2010/main" val="2158188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a:t>
            </a:r>
            <a:endParaRPr lang="en-US" dirty="0"/>
          </a:p>
        </p:txBody>
      </p:sp>
      <p:sp>
        <p:nvSpPr>
          <p:cNvPr id="3" name="Content Placeholder 2"/>
          <p:cNvSpPr>
            <a:spLocks noGrp="1"/>
          </p:cNvSpPr>
          <p:nvPr>
            <p:ph idx="1"/>
          </p:nvPr>
        </p:nvSpPr>
        <p:spPr/>
        <p:txBody>
          <a:bodyPr/>
          <a:lstStyle/>
          <a:p>
            <a:r>
              <a:rPr lang="en-US" sz="4000" b="1" dirty="0" smtClean="0">
                <a:solidFill>
                  <a:srgbClr val="C00000"/>
                </a:solidFill>
              </a:rPr>
              <a:t>The phrase or clauses balance each other by virtue of their likeness of structure, meaning or length</a:t>
            </a:r>
          </a:p>
          <a:p>
            <a:pPr lvl="1"/>
            <a:r>
              <a:rPr lang="en-US" sz="3600" dirty="0" smtClean="0">
                <a:solidFill>
                  <a:schemeClr val="tx2">
                    <a:lumMod val="75000"/>
                  </a:schemeClr>
                </a:solidFill>
              </a:rPr>
              <a:t>He </a:t>
            </a:r>
            <a:r>
              <a:rPr lang="en-US" sz="3600" dirty="0" err="1" smtClean="0">
                <a:solidFill>
                  <a:schemeClr val="tx2">
                    <a:lumMod val="75000"/>
                  </a:schemeClr>
                </a:solidFill>
              </a:rPr>
              <a:t>maketh</a:t>
            </a:r>
            <a:r>
              <a:rPr lang="en-US" sz="3600" dirty="0" smtClean="0">
                <a:solidFill>
                  <a:schemeClr val="tx2">
                    <a:lumMod val="75000"/>
                  </a:schemeClr>
                </a:solidFill>
              </a:rPr>
              <a:t> me to lie down in green pastures; he </a:t>
            </a:r>
            <a:r>
              <a:rPr lang="en-US" sz="3600" dirty="0" err="1" smtClean="0">
                <a:solidFill>
                  <a:schemeClr val="tx2">
                    <a:lumMod val="75000"/>
                  </a:schemeClr>
                </a:solidFill>
              </a:rPr>
              <a:t>leadeth</a:t>
            </a:r>
            <a:r>
              <a:rPr lang="en-US" sz="3600" dirty="0" smtClean="0">
                <a:solidFill>
                  <a:schemeClr val="tx2">
                    <a:lumMod val="75000"/>
                  </a:schemeClr>
                </a:solidFill>
              </a:rPr>
              <a:t> me beside the still waters.</a:t>
            </a:r>
            <a:endParaRPr lang="en-US" sz="3600" dirty="0">
              <a:solidFill>
                <a:schemeClr val="tx2">
                  <a:lumMod val="75000"/>
                </a:schemeClr>
              </a:solidFill>
            </a:endParaRPr>
          </a:p>
        </p:txBody>
      </p:sp>
    </p:spTree>
    <p:extLst>
      <p:ext uri="{BB962C8B-B14F-4D97-AF65-F5344CB8AC3E}">
        <p14:creationId xmlns:p14="http://schemas.microsoft.com/office/powerpoint/2010/main" val="3263923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Order</a:t>
            </a:r>
            <a:endParaRPr lang="en-US" dirty="0"/>
          </a:p>
        </p:txBody>
      </p:sp>
      <p:sp>
        <p:nvSpPr>
          <p:cNvPr id="3" name="Content Placeholder 2"/>
          <p:cNvSpPr>
            <a:spLocks noGrp="1"/>
          </p:cNvSpPr>
          <p:nvPr>
            <p:ph idx="1"/>
          </p:nvPr>
        </p:nvSpPr>
        <p:spPr/>
        <p:txBody>
          <a:bodyPr/>
          <a:lstStyle/>
          <a:p>
            <a:r>
              <a:rPr lang="en-US" sz="3600" b="1" dirty="0" smtClean="0">
                <a:solidFill>
                  <a:srgbClr val="00B050"/>
                </a:solidFill>
              </a:rPr>
              <a:t>Natural- involves constructing a sentence so the subject comes before the predicate</a:t>
            </a:r>
          </a:p>
          <a:p>
            <a:pPr lvl="1"/>
            <a:r>
              <a:rPr lang="en-US" sz="3600" dirty="0" smtClean="0">
                <a:solidFill>
                  <a:srgbClr val="FF0000"/>
                </a:solidFill>
              </a:rPr>
              <a:t>The group sat beside the swimming pool.</a:t>
            </a:r>
            <a:endParaRPr lang="en-US" sz="3600" dirty="0">
              <a:solidFill>
                <a:srgbClr val="FF0000"/>
              </a:solidFill>
            </a:endParaRPr>
          </a:p>
        </p:txBody>
      </p:sp>
    </p:spTree>
    <p:extLst>
      <p:ext uri="{BB962C8B-B14F-4D97-AF65-F5344CB8AC3E}">
        <p14:creationId xmlns:p14="http://schemas.microsoft.com/office/powerpoint/2010/main" val="3095279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lstStyle/>
          <a:p>
            <a:r>
              <a:rPr lang="en-US" dirty="0" smtClean="0"/>
              <a:t>3 Categories</a:t>
            </a:r>
            <a:endParaRPr lang="en-US" dirty="0"/>
          </a:p>
        </p:txBody>
      </p:sp>
      <p:sp>
        <p:nvSpPr>
          <p:cNvPr id="3" name="Content Placeholder 2"/>
          <p:cNvSpPr>
            <a:spLocks noGrp="1"/>
          </p:cNvSpPr>
          <p:nvPr>
            <p:ph idx="1"/>
          </p:nvPr>
        </p:nvSpPr>
        <p:spPr/>
        <p:txBody>
          <a:bodyPr>
            <a:normAutofit/>
          </a:bodyPr>
          <a:lstStyle/>
          <a:p>
            <a:r>
              <a:rPr lang="en-US" sz="6000" b="1" dirty="0" smtClean="0">
                <a:solidFill>
                  <a:srgbClr val="C00000"/>
                </a:solidFill>
              </a:rPr>
              <a:t>Pathos (Emotional)</a:t>
            </a:r>
          </a:p>
          <a:p>
            <a:r>
              <a:rPr lang="en-US" sz="6000" b="1" dirty="0" smtClean="0">
                <a:solidFill>
                  <a:srgbClr val="C00000"/>
                </a:solidFill>
              </a:rPr>
              <a:t>Ethos (Ethical)</a:t>
            </a:r>
          </a:p>
          <a:p>
            <a:r>
              <a:rPr lang="en-US" sz="6000" b="1" dirty="0" smtClean="0">
                <a:solidFill>
                  <a:srgbClr val="C00000"/>
                </a:solidFill>
              </a:rPr>
              <a:t>Logos (Logical)</a:t>
            </a:r>
            <a:endParaRPr lang="en-US" sz="6000" b="1" dirty="0">
              <a:solidFill>
                <a:srgbClr val="C00000"/>
              </a:solidFill>
            </a:endParaRPr>
          </a:p>
        </p:txBody>
      </p:sp>
    </p:spTree>
    <p:extLst>
      <p:ext uri="{BB962C8B-B14F-4D97-AF65-F5344CB8AC3E}">
        <p14:creationId xmlns:p14="http://schemas.microsoft.com/office/powerpoint/2010/main" val="1602080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Inverted</a:t>
            </a:r>
            <a:endParaRPr lang="en-US" dirty="0"/>
          </a:p>
        </p:txBody>
      </p:sp>
      <p:sp>
        <p:nvSpPr>
          <p:cNvPr id="3" name="Content Placeholder 2"/>
          <p:cNvSpPr>
            <a:spLocks noGrp="1"/>
          </p:cNvSpPr>
          <p:nvPr>
            <p:ph idx="1"/>
          </p:nvPr>
        </p:nvSpPr>
        <p:spPr/>
        <p:txBody>
          <a:bodyPr/>
          <a:lstStyle/>
          <a:p>
            <a:r>
              <a:rPr lang="en-US" sz="3600" b="1" dirty="0" smtClean="0">
                <a:solidFill>
                  <a:srgbClr val="7030A0"/>
                </a:solidFill>
              </a:rPr>
              <a:t>Involves constructing a sentence so the predicate comes before the subject. This can create an emphatic or rhythmic effect</a:t>
            </a:r>
          </a:p>
          <a:p>
            <a:pPr lvl="1"/>
            <a:r>
              <a:rPr lang="en-US" sz="4000" dirty="0" smtClean="0">
                <a:solidFill>
                  <a:srgbClr val="FFC000"/>
                </a:solidFill>
              </a:rPr>
              <a:t>Beside the swimming pool sat the group.</a:t>
            </a:r>
            <a:endParaRPr lang="en-US" sz="4000" dirty="0">
              <a:solidFill>
                <a:srgbClr val="FFC000"/>
              </a:solidFill>
            </a:endParaRPr>
          </a:p>
        </p:txBody>
      </p:sp>
    </p:spTree>
    <p:extLst>
      <p:ext uri="{BB962C8B-B14F-4D97-AF65-F5344CB8AC3E}">
        <p14:creationId xmlns:p14="http://schemas.microsoft.com/office/powerpoint/2010/main" val="3722978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Pathos </a:t>
            </a:r>
            <a:endParaRPr lang="en-US" dirty="0"/>
          </a:p>
        </p:txBody>
      </p:sp>
      <p:sp>
        <p:nvSpPr>
          <p:cNvPr id="3" name="Content Placeholder 2"/>
          <p:cNvSpPr>
            <a:spLocks noGrp="1"/>
          </p:cNvSpPr>
          <p:nvPr>
            <p:ph idx="1"/>
          </p:nvPr>
        </p:nvSpPr>
        <p:spPr>
          <a:xfrm>
            <a:off x="457200" y="990600"/>
            <a:ext cx="8229600" cy="5562600"/>
          </a:xfrm>
        </p:spPr>
        <p:txBody>
          <a:bodyPr>
            <a:noAutofit/>
          </a:bodyPr>
          <a:lstStyle/>
          <a:p>
            <a:r>
              <a:rPr lang="en-US" sz="2800" b="1" dirty="0" smtClean="0">
                <a:solidFill>
                  <a:srgbClr val="C00000"/>
                </a:solidFill>
              </a:rPr>
              <a:t>This type of appeal attempts to persuade the reader or listener by appealing to the senses and emotions.</a:t>
            </a:r>
          </a:p>
          <a:p>
            <a:r>
              <a:rPr lang="en-US" sz="2800" b="1" dirty="0" smtClean="0">
                <a:solidFill>
                  <a:srgbClr val="00B0F0"/>
                </a:solidFill>
              </a:rPr>
              <a:t>Usually include statements with vivid sensory details, which are used to awaken the senses and perhaps manipulate the emotions of the audience.</a:t>
            </a:r>
          </a:p>
          <a:p>
            <a:pPr lvl="1"/>
            <a:r>
              <a:rPr lang="en-US" sz="3200" b="1" dirty="0" smtClean="0">
                <a:solidFill>
                  <a:srgbClr val="7030A0"/>
                </a:solidFill>
              </a:rPr>
              <a:t>Political ads that show politicians kissing babies or shaking hands with the elderly often appeal to the emotions.</a:t>
            </a:r>
            <a:endParaRPr lang="en-US" sz="3200" b="1" dirty="0">
              <a:solidFill>
                <a:srgbClr val="7030A0"/>
              </a:solidFill>
            </a:endParaRPr>
          </a:p>
        </p:txBody>
      </p:sp>
      <p:pic>
        <p:nvPicPr>
          <p:cNvPr id="2050" name="Picture 2" descr="C:\Users\sdb16177\AppData\Local\Microsoft\Windows\Temporary Internet Files\Content.IE5\4YERSS6M\MM90033687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34489" cy="14478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sdb16177\AppData\Local\Microsoft\Windows\Temporary Internet Files\Content.IE5\820IAGV4\MM900284101[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436058" y="5486400"/>
            <a:ext cx="1079292" cy="12192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sdb16177\AppData\Local\Microsoft\Windows\Temporary Internet Files\Content.IE5\4YERSS6M\MM900236264[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 y="5732689"/>
            <a:ext cx="1131504" cy="100965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sdb16177\AppData\Local\Microsoft\Windows\Temporary Internet Files\Content.IE5\820IAGV4\MM900283830[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59960"/>
            <a:ext cx="996846" cy="1023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842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Ethos</a:t>
            </a:r>
            <a:endParaRPr lang="en-US" dirty="0"/>
          </a:p>
        </p:txBody>
      </p:sp>
      <p:sp>
        <p:nvSpPr>
          <p:cNvPr id="3" name="Content Placeholder 2"/>
          <p:cNvSpPr>
            <a:spLocks noGrp="1"/>
          </p:cNvSpPr>
          <p:nvPr>
            <p:ph idx="1"/>
          </p:nvPr>
        </p:nvSpPr>
        <p:spPr>
          <a:xfrm>
            <a:off x="228600" y="990600"/>
            <a:ext cx="8686800" cy="5638800"/>
          </a:xfrm>
        </p:spPr>
        <p:txBody>
          <a:bodyPr>
            <a:normAutofit/>
          </a:bodyPr>
          <a:lstStyle/>
          <a:p>
            <a:r>
              <a:rPr lang="en-US" sz="3600" b="1" dirty="0" smtClean="0">
                <a:solidFill>
                  <a:srgbClr val="C00000"/>
                </a:solidFill>
              </a:rPr>
              <a:t>This type of appeal attempts to persuade the reader or listener by focusing on the qualifications of the speaker. </a:t>
            </a:r>
          </a:p>
          <a:p>
            <a:r>
              <a:rPr lang="en-US" sz="3600" b="1" dirty="0" smtClean="0">
                <a:solidFill>
                  <a:schemeClr val="accent3"/>
                </a:solidFill>
              </a:rPr>
              <a:t>The speaker’s credibility is paramount in an ethical appeal.</a:t>
            </a:r>
          </a:p>
          <a:p>
            <a:r>
              <a:rPr lang="en-US" sz="3600" b="1" dirty="0" smtClean="0">
                <a:solidFill>
                  <a:srgbClr val="00B050"/>
                </a:solidFill>
              </a:rPr>
              <a:t>Ethical appeals focus more on the speaker even more than the situation.</a:t>
            </a:r>
            <a:endParaRPr lang="en-US" sz="3600" b="1" dirty="0">
              <a:solidFill>
                <a:srgbClr val="00B050"/>
              </a:solidFill>
            </a:endParaRPr>
          </a:p>
        </p:txBody>
      </p:sp>
    </p:spTree>
    <p:extLst>
      <p:ext uri="{BB962C8B-B14F-4D97-AF65-F5344CB8AC3E}">
        <p14:creationId xmlns:p14="http://schemas.microsoft.com/office/powerpoint/2010/main" val="2174398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ethical appeals</a:t>
            </a:r>
            <a:endParaRPr lang="en-US" dirty="0"/>
          </a:p>
        </p:txBody>
      </p:sp>
      <p:sp>
        <p:nvSpPr>
          <p:cNvPr id="3" name="Content Placeholder 2"/>
          <p:cNvSpPr>
            <a:spLocks noGrp="1"/>
          </p:cNvSpPr>
          <p:nvPr>
            <p:ph idx="1"/>
          </p:nvPr>
        </p:nvSpPr>
        <p:spPr/>
        <p:txBody>
          <a:bodyPr>
            <a:normAutofit/>
          </a:bodyPr>
          <a:lstStyle/>
          <a:p>
            <a:r>
              <a:rPr lang="en-US" sz="4000" b="1" dirty="0" smtClean="0">
                <a:solidFill>
                  <a:srgbClr val="C00000"/>
                </a:solidFill>
              </a:rPr>
              <a:t>Celebrity endorsements</a:t>
            </a:r>
          </a:p>
          <a:p>
            <a:r>
              <a:rPr lang="en-US" sz="4000" b="1" dirty="0" smtClean="0">
                <a:solidFill>
                  <a:schemeClr val="tx2">
                    <a:lumMod val="75000"/>
                  </a:schemeClr>
                </a:solidFill>
              </a:rPr>
              <a:t>A teen’s argument that he or she should be allowed to do something because he or she has never been in trouble, or because his or her friend is a perfect citizen and so on.</a:t>
            </a:r>
            <a:endParaRPr lang="en-US" sz="4000" b="1" dirty="0">
              <a:solidFill>
                <a:schemeClr val="tx2">
                  <a:lumMod val="75000"/>
                </a:schemeClr>
              </a:solidFill>
            </a:endParaRPr>
          </a:p>
        </p:txBody>
      </p:sp>
    </p:spTree>
    <p:extLst>
      <p:ext uri="{BB962C8B-B14F-4D97-AF65-F5344CB8AC3E}">
        <p14:creationId xmlns:p14="http://schemas.microsoft.com/office/powerpoint/2010/main" val="4021241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Logos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2800" b="1" dirty="0" smtClean="0">
                <a:solidFill>
                  <a:schemeClr val="tx2">
                    <a:lumMod val="75000"/>
                  </a:schemeClr>
                </a:solidFill>
              </a:rPr>
              <a:t>This type of appeal attempts to persuade the reader or listener by leading him down the road of logic and causing him to come to his own conclusion. </a:t>
            </a:r>
          </a:p>
          <a:p>
            <a:r>
              <a:rPr lang="en-US" sz="2800" b="1" dirty="0" smtClean="0">
                <a:solidFill>
                  <a:srgbClr val="C00000"/>
                </a:solidFill>
              </a:rPr>
              <a:t>Logical appeals state the facts and show how facts are interrelated.</a:t>
            </a:r>
          </a:p>
          <a:p>
            <a:r>
              <a:rPr lang="en-US" sz="2800" b="1" i="1" dirty="0" smtClean="0">
                <a:solidFill>
                  <a:schemeClr val="accent3">
                    <a:lumMod val="75000"/>
                  </a:schemeClr>
                </a:solidFill>
              </a:rPr>
              <a:t>If/then</a:t>
            </a:r>
            <a:r>
              <a:rPr lang="en-US" sz="2800" b="1" dirty="0" smtClean="0">
                <a:solidFill>
                  <a:schemeClr val="accent3">
                    <a:lumMod val="75000"/>
                  </a:schemeClr>
                </a:solidFill>
              </a:rPr>
              <a:t> statements are examples of logical appeals. </a:t>
            </a:r>
          </a:p>
          <a:p>
            <a:r>
              <a:rPr lang="en-US" sz="2800" b="1" dirty="0" smtClean="0">
                <a:solidFill>
                  <a:srgbClr val="00B050"/>
                </a:solidFill>
              </a:rPr>
              <a:t>Logical appeals are often used in courtroom situations.</a:t>
            </a:r>
            <a:endParaRPr lang="en-US" sz="2800" b="1" dirty="0">
              <a:solidFill>
                <a:srgbClr val="00B050"/>
              </a:solidFill>
            </a:endParaRPr>
          </a:p>
        </p:txBody>
      </p:sp>
    </p:spTree>
    <p:extLst>
      <p:ext uri="{BB962C8B-B14F-4D97-AF65-F5344CB8AC3E}">
        <p14:creationId xmlns:p14="http://schemas.microsoft.com/office/powerpoint/2010/main" val="2199710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09462" y="1600200"/>
            <a:ext cx="7481535" cy="2554545"/>
          </a:xfrm>
          <a:prstGeom prst="rect">
            <a:avLst/>
          </a:prstGeom>
          <a:noFill/>
        </p:spPr>
        <p:txBody>
          <a:bodyPr wrap="none" lIns="91440" tIns="45720" rIns="91440" bIns="45720">
            <a:spAutoFit/>
            <a:scene3d>
              <a:camera prst="isometricOffAxis1Right"/>
              <a:lightRig rig="flat" dir="t">
                <a:rot lat="0" lon="0" rev="18900000"/>
              </a:lightRig>
            </a:scene3d>
            <a:sp3d extrusionH="31750" contourW="6350" prstMaterial="powder">
              <a:bevelT w="19050" h="19050"/>
              <a:contourClr>
                <a:schemeClr val="accent3">
                  <a:tint val="100000"/>
                  <a:shade val="100000"/>
                  <a:satMod val="100000"/>
                  <a:hueMod val="100000"/>
                </a:schemeClr>
              </a:contourClr>
            </a:sp3d>
          </a:bodyPr>
          <a:lstStyle/>
          <a:p>
            <a:pPr algn="ctr"/>
            <a:r>
              <a:rPr lang="en-US" sz="8000" b="1" dirty="0" smtClean="0">
                <a:ln/>
                <a:solidFill>
                  <a:schemeClr val="accent3"/>
                </a:solidFill>
                <a:effectLst>
                  <a:glow rad="228600">
                    <a:schemeClr val="accent4">
                      <a:satMod val="175000"/>
                      <a:alpha val="40000"/>
                    </a:schemeClr>
                  </a:glow>
                  <a:reflection blurRad="6350" stA="55000" endA="300" endPos="45500" dir="5400000" sy="-100000" algn="bl" rotWithShape="0"/>
                </a:effectLst>
              </a:rPr>
              <a:t>RHETORICAL </a:t>
            </a:r>
          </a:p>
          <a:p>
            <a:pPr algn="ctr"/>
            <a:r>
              <a:rPr lang="en-US" sz="8000" b="1" cap="none" spc="0" dirty="0" smtClean="0">
                <a:ln/>
                <a:solidFill>
                  <a:schemeClr val="accent3"/>
                </a:solidFill>
                <a:effectLst>
                  <a:glow rad="228600">
                    <a:schemeClr val="accent4">
                      <a:satMod val="175000"/>
                      <a:alpha val="40000"/>
                    </a:schemeClr>
                  </a:glow>
                  <a:reflection blurRad="6350" stA="55000" endA="300" endPos="45500" dir="5400000" sy="-100000" algn="bl" rotWithShape="0"/>
                </a:effectLst>
              </a:rPr>
              <a:t>DEVICES</a:t>
            </a:r>
            <a:endParaRPr lang="en-US" sz="8000" b="1" cap="none" spc="0" dirty="0">
              <a:ln/>
              <a:solidFill>
                <a:schemeClr val="accent3"/>
              </a:solidFill>
              <a:effectLst>
                <a:glow rad="228600">
                  <a:schemeClr val="accent4">
                    <a:satMod val="175000"/>
                    <a:alpha val="40000"/>
                  </a:schemeClr>
                </a:glow>
                <a:reflection blurRad="6350" stA="55000" endA="300" endPos="45500" dir="5400000" sy="-100000" algn="bl" rotWithShape="0"/>
              </a:effectLst>
            </a:endParaRPr>
          </a:p>
        </p:txBody>
      </p:sp>
    </p:spTree>
    <p:extLst>
      <p:ext uri="{BB962C8B-B14F-4D97-AF65-F5344CB8AC3E}">
        <p14:creationId xmlns:p14="http://schemas.microsoft.com/office/powerpoint/2010/main" val="1105502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ANAPHORA</a:t>
            </a:r>
            <a:endParaRPr lang="en-US" dirty="0"/>
          </a:p>
        </p:txBody>
      </p:sp>
      <p:sp>
        <p:nvSpPr>
          <p:cNvPr id="3" name="Content Placeholder 2"/>
          <p:cNvSpPr>
            <a:spLocks noGrp="1"/>
          </p:cNvSpPr>
          <p:nvPr>
            <p:ph idx="1"/>
          </p:nvPr>
        </p:nvSpPr>
        <p:spPr/>
        <p:txBody>
          <a:bodyPr>
            <a:normAutofit/>
          </a:bodyPr>
          <a:lstStyle/>
          <a:p>
            <a:r>
              <a:rPr lang="en-US" b="1" dirty="0" smtClean="0">
                <a:solidFill>
                  <a:srgbClr val="C00000"/>
                </a:solidFill>
              </a:rPr>
              <a:t>Repetition at the beginning of two or more successive verses, clauses, lines, or sentences.</a:t>
            </a:r>
          </a:p>
          <a:p>
            <a:r>
              <a:rPr lang="en-US" sz="1600" b="1" u="sng" dirty="0">
                <a:solidFill>
                  <a:srgbClr val="C00000"/>
                </a:solidFill>
              </a:rPr>
              <a:t>I have a dream that</a:t>
            </a:r>
            <a:r>
              <a:rPr lang="en-US" sz="1600" b="1" u="sng" dirty="0"/>
              <a:t> </a:t>
            </a:r>
            <a:r>
              <a:rPr lang="en-US" sz="1600" b="1" dirty="0"/>
              <a:t>one day this nation will rise up and live out the true meaning of its creed: "We hold these truths to be self-evident, that </a:t>
            </a:r>
            <a:r>
              <a:rPr lang="en-US" sz="1600" b="1" i="1" dirty="0"/>
              <a:t>all</a:t>
            </a:r>
            <a:r>
              <a:rPr lang="en-US" sz="1600" b="1" dirty="0"/>
              <a:t> men are created equal."</a:t>
            </a:r>
          </a:p>
          <a:p>
            <a:r>
              <a:rPr lang="en-US" sz="1600" b="1" u="sng" dirty="0">
                <a:solidFill>
                  <a:srgbClr val="C00000"/>
                </a:solidFill>
              </a:rPr>
              <a:t>I have a dream that </a:t>
            </a:r>
            <a:r>
              <a:rPr lang="en-US" sz="1600" b="1" dirty="0"/>
              <a:t>one day on the red hills of Georgia, the sons of former slaves and the sons of former slave owners will be able to sit down together at the table of brotherhood.</a:t>
            </a:r>
          </a:p>
          <a:p>
            <a:r>
              <a:rPr lang="en-US" sz="1600" b="1" u="sng" dirty="0">
                <a:solidFill>
                  <a:srgbClr val="C00000"/>
                </a:solidFill>
              </a:rPr>
              <a:t>I have a dream that </a:t>
            </a:r>
            <a:r>
              <a:rPr lang="en-US" sz="1600" b="1" dirty="0"/>
              <a:t>one day even the state of Mississippi, a state sweltering with the heat of injustice, sweltering with the heat of oppression, will be transformed into an oasis of freedom and justice.</a:t>
            </a:r>
          </a:p>
          <a:p>
            <a:r>
              <a:rPr lang="en-US" sz="1600" b="1" u="sng" dirty="0">
                <a:solidFill>
                  <a:srgbClr val="C00000"/>
                </a:solidFill>
              </a:rPr>
              <a:t>I have a dream that </a:t>
            </a:r>
            <a:r>
              <a:rPr lang="en-US" sz="1600" b="1" dirty="0"/>
              <a:t>my four little children will one day live in a nation where they will not be judged by the color of their skin but by the content of their character.</a:t>
            </a:r>
          </a:p>
          <a:p>
            <a:endParaRPr lang="en-US" dirty="0"/>
          </a:p>
        </p:txBody>
      </p:sp>
    </p:spTree>
    <p:extLst>
      <p:ext uri="{BB962C8B-B14F-4D97-AF65-F5344CB8AC3E}">
        <p14:creationId xmlns:p14="http://schemas.microsoft.com/office/powerpoint/2010/main" val="2431896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399</TotalTime>
  <Words>1104</Words>
  <Application>Microsoft Office PowerPoint</Application>
  <PresentationFormat>On-screen Show (4:3)</PresentationFormat>
  <Paragraphs>134</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Century Gothic</vt:lpstr>
      <vt:lpstr>Courier New</vt:lpstr>
      <vt:lpstr>Palatino Linotype</vt:lpstr>
      <vt:lpstr>Executive</vt:lpstr>
      <vt:lpstr>Rhetoric and Rhetorical Devices</vt:lpstr>
      <vt:lpstr>What is Rhetoric?</vt:lpstr>
      <vt:lpstr>3 Categories</vt:lpstr>
      <vt:lpstr>Pathos </vt:lpstr>
      <vt:lpstr>Ethos</vt:lpstr>
      <vt:lpstr>Examples of ethical appeals</vt:lpstr>
      <vt:lpstr>Logos</vt:lpstr>
      <vt:lpstr>PowerPoint Presentation</vt:lpstr>
      <vt:lpstr>ANAPHORA</vt:lpstr>
      <vt:lpstr>Aphorism</vt:lpstr>
      <vt:lpstr>Parallelism</vt:lpstr>
      <vt:lpstr>Allusion</vt:lpstr>
      <vt:lpstr>Examples of Allusions</vt:lpstr>
      <vt:lpstr>Rhetorical Questions</vt:lpstr>
      <vt:lpstr>Argument by Analogy</vt:lpstr>
      <vt:lpstr>Others</vt:lpstr>
      <vt:lpstr>What is Irony?</vt:lpstr>
      <vt:lpstr>Verbal Irony</vt:lpstr>
      <vt:lpstr>Dramatic Irony</vt:lpstr>
      <vt:lpstr>Situational Irony</vt:lpstr>
      <vt:lpstr>Review</vt:lpstr>
      <vt:lpstr>Syntax</vt:lpstr>
      <vt:lpstr>Sentence Purpose</vt:lpstr>
      <vt:lpstr>Sentence Length</vt:lpstr>
      <vt:lpstr>Sentence Structure</vt:lpstr>
      <vt:lpstr>Cumulative (or loose)</vt:lpstr>
      <vt:lpstr>Periodic</vt:lpstr>
      <vt:lpstr>Balanced</vt:lpstr>
      <vt:lpstr>Sentence Order</vt:lpstr>
      <vt:lpstr>Inverted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 and Rhetorical Devices</dc:title>
  <dc:creator>Dayan Shannon</dc:creator>
  <cp:lastModifiedBy>Treva Barr</cp:lastModifiedBy>
  <cp:revision>20</cp:revision>
  <dcterms:created xsi:type="dcterms:W3CDTF">2013-01-29T14:39:22Z</dcterms:created>
  <dcterms:modified xsi:type="dcterms:W3CDTF">2017-01-19T19:55:21Z</dcterms:modified>
</cp:coreProperties>
</file>